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277" r:id="rId6"/>
    <p:sldId id="278" r:id="rId7"/>
    <p:sldId id="273" r:id="rId8"/>
    <p:sldId id="264" r:id="rId9"/>
    <p:sldId id="279" r:id="rId10"/>
    <p:sldId id="280" r:id="rId11"/>
    <p:sldId id="275" r:id="rId12"/>
    <p:sldId id="284" r:id="rId13"/>
    <p:sldId id="283" r:id="rId14"/>
    <p:sldId id="274" r:id="rId15"/>
    <p:sldId id="285" r:id="rId16"/>
    <p:sldId id="286" r:id="rId17"/>
    <p:sldId id="287" r:id="rId18"/>
    <p:sldId id="301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26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7030A0"/>
    <a:srgbClr val="00B0F0"/>
    <a:srgbClr val="0070C0"/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67" autoAdjust="0"/>
    <p:restoredTop sz="88427" autoAdjust="0"/>
  </p:normalViewPr>
  <p:slideViewPr>
    <p:cSldViewPr snapToGrid="0" showGuides="1">
      <p:cViewPr varScale="1">
        <p:scale>
          <a:sx n="112" d="100"/>
          <a:sy n="112" d="100"/>
        </p:scale>
        <p:origin x="41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-1476"/>
    </p:cViewPr>
  </p:sorterViewPr>
  <p:notesViewPr>
    <p:cSldViewPr snapToGrid="0" showGuides="1">
      <p:cViewPr>
        <p:scale>
          <a:sx n="50" d="100"/>
          <a:sy n="50" d="100"/>
        </p:scale>
        <p:origin x="2640" y="3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FA8042-29A1-4486-A765-7552698406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D8449A-A734-4B2E-9806-61303F24B6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9263-8DF9-4907-970E-1CFD040DC73A}" type="datetimeFigureOut">
              <a:rPr lang="en-US" smtClean="0"/>
              <a:t>3/27/20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605C2A-990C-4531-8CBF-BC3BEC0AF3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358FE-F7D5-4C85-B0FD-2394F7F877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AE485-B3C6-4830-BBC8-C6E008BDD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28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0B412-7BFF-46C7-AB5E-DE35F66C9933}" type="datetimeFigureOut">
              <a:rPr lang="en-US" noProof="0" smtClean="0"/>
              <a:t>3/27/20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ACE04-E13C-4837-B6DD-B388E7CAA05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044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3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9524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77783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29151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88209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3544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69626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00466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42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43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31398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3/27/20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94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430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08430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buClr>
                <a:schemeClr val="accent1"/>
              </a:buClr>
              <a:defRPr sz="1800"/>
            </a:lvl1pPr>
            <a:lvl2pPr>
              <a:lnSpc>
                <a:spcPct val="100000"/>
              </a:lnSpc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buClr>
                <a:schemeClr val="accent1"/>
              </a:buClr>
              <a:defRPr sz="1400"/>
            </a:lvl3pPr>
            <a:lvl4pPr>
              <a:lnSpc>
                <a:spcPct val="100000"/>
              </a:lnSpc>
              <a:buClr>
                <a:schemeClr val="accent1"/>
              </a:buClr>
              <a:defRPr sz="1200"/>
            </a:lvl4pPr>
            <a:lvl5pPr>
              <a:lnSpc>
                <a:spcPct val="100000"/>
              </a:lnSpc>
              <a:buClr>
                <a:schemeClr val="accent1"/>
              </a:buCl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9045" y="0"/>
            <a:ext cx="5210175" cy="5961063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8476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19755" y="1"/>
            <a:ext cx="3430408" cy="409194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-24055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1804745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63A2A33D-4D91-454D-A35B-6DA97069EC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2186" y="555157"/>
            <a:ext cx="2649814" cy="429819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7EC67FB7-777C-473E-95B8-585AA8E6640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19754" y="4289110"/>
            <a:ext cx="3430407" cy="167207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05895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39691"/>
            <a:ext cx="10515600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800" b="0" cap="none" baseline="0" dirty="0" smtClean="0"/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1301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0638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2D9B6D-CE43-4FB1-87C0-D3565E7302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80986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9D73CD-EB11-4ED6-80CF-B68320D57E9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80986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57889B18-CC7E-47A7-B83B-45D7871D29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3639489" y="421045"/>
            <a:ext cx="0" cy="5768619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09F60F9-61AE-4464-B369-1CF86DB708D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870582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124CEF01-2C7C-4568-8A45-5F5A058ECFC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7870582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AF86618-E012-4E70-91E3-A72E71C63E6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80986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4FF378B9-734E-4C43-836C-CB80566DDB1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68008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6F2CCF2-293A-49CA-B2A9-134BB5DEF98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080985" y="480157"/>
            <a:ext cx="6944563" cy="82391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905163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Vertical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6488" y="0"/>
            <a:ext cx="6875511" cy="685800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36DA47-61AF-4CF1-8DF3-3721934D13E3}"/>
              </a:ext>
            </a:extLst>
          </p:cNvPr>
          <p:cNvSpPr/>
          <p:nvPr userDrawn="1"/>
        </p:nvSpPr>
        <p:spPr>
          <a:xfrm>
            <a:off x="0" y="0"/>
            <a:ext cx="5316488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6FD760-FBDC-4410-A039-469F7931D3A3}"/>
              </a:ext>
            </a:extLst>
          </p:cNvPr>
          <p:cNvSpPr/>
          <p:nvPr userDrawn="1"/>
        </p:nvSpPr>
        <p:spPr>
          <a:xfrm>
            <a:off x="831850" y="1723292"/>
            <a:ext cx="5307246" cy="3745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651" y="1087907"/>
            <a:ext cx="4468698" cy="1444275"/>
          </a:xfrm>
        </p:spPr>
        <p:txBody>
          <a:bodyPr vert="horz" lIns="91440" tIns="792000" rIns="91440" bIns="45720" rtlCol="0" anchor="t">
            <a:noAutofit/>
          </a:bodyPr>
          <a:lstStyle>
            <a:lvl1pPr algn="l">
              <a:defRPr lang="en-IN" sz="3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8711" y="2552611"/>
            <a:ext cx="4097778" cy="1992819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800" b="0" cap="none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454991" y="1620451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F2EA84-5150-479B-86D5-F4BAE1263488}"/>
              </a:ext>
            </a:extLst>
          </p:cNvPr>
          <p:cNvGrpSpPr/>
          <p:nvPr userDrawn="1"/>
        </p:nvGrpSpPr>
        <p:grpSpPr>
          <a:xfrm flipH="1">
            <a:off x="1130928" y="4803540"/>
            <a:ext cx="3616779" cy="3522776"/>
            <a:chOff x="2555621" y="3917613"/>
            <a:chExt cx="3616779" cy="352277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0699C4B-8D8E-47E2-A0C5-D71C25ABAC72}"/>
                </a:ext>
              </a:extLst>
            </p:cNvPr>
            <p:cNvSpPr/>
            <p:nvPr userDrawn="1"/>
          </p:nvSpPr>
          <p:spPr>
            <a:xfrm>
              <a:off x="2874028" y="4142017"/>
              <a:ext cx="3298372" cy="3298372"/>
            </a:xfrm>
            <a:prstGeom prst="ellipse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F607AB9-31A7-4B79-9AFE-0DFDB792E20C}"/>
                </a:ext>
              </a:extLst>
            </p:cNvPr>
            <p:cNvSpPr/>
            <p:nvPr userDrawn="1"/>
          </p:nvSpPr>
          <p:spPr>
            <a:xfrm>
              <a:off x="2555621" y="3917613"/>
              <a:ext cx="1268186" cy="1268186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174930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CABAC-B403-4354-A27F-4C38B08C1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2885" y="2704121"/>
            <a:ext cx="6556248" cy="750278"/>
          </a:xfrm>
        </p:spPr>
        <p:txBody>
          <a:bodyPr/>
          <a:lstStyle>
            <a:lvl1pPr>
              <a:defRPr lang="en-US" sz="4800" b="1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3/27/20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3760408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3" name="Graphic 22" descr="Envelope">
            <a:extLst>
              <a:ext uri="{FF2B5EF4-FFF2-40B4-BE49-F238E27FC236}">
                <a16:creationId xmlns:a16="http://schemas.microsoft.com/office/drawing/2014/main" id="{3C32C7E5-809C-4E12-8962-1B868951E6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4803" y="4029040"/>
            <a:ext cx="469232" cy="469232"/>
          </a:xfrm>
          <a:prstGeom prst="rect">
            <a:avLst/>
          </a:prstGeom>
        </p:spPr>
      </p:pic>
      <p:sp>
        <p:nvSpPr>
          <p:cNvPr id="34" name="Subtitle 2">
            <a:extLst>
              <a:ext uri="{FF2B5EF4-FFF2-40B4-BE49-F238E27FC236}">
                <a16:creationId xmlns:a16="http://schemas.microsoft.com/office/drawing/2014/main" id="{31AD270F-1692-4526-B979-6B5945A20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809" y="4126311"/>
            <a:ext cx="3640478" cy="433938"/>
          </a:xfrm>
        </p:spPr>
        <p:txBody>
          <a:bodyPr>
            <a:normAutofit/>
          </a:bodyPr>
          <a:lstStyle>
            <a:lvl1pPr marL="0" indent="0" algn="l">
              <a:buNone/>
              <a:defRPr sz="1800" b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382940E6-7963-411F-B35A-57121171A98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08614" y="4836222"/>
            <a:ext cx="3638674" cy="4539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b="0" cap="none" baseline="0" dirty="0" smtClean="0"/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IN" sz="1600" dirty="0"/>
            </a:lvl5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8FC2D7-B114-3444-8684-995FC4D6D459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EE45073-ED8E-0544-85FA-9AF5A478417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8BAF06E-A8A8-484C-8F6C-E42EDC46BBCB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86EB62D-13C7-6E43-9D98-B706D2B9ADDF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5CF3453-ED5A-024D-8815-C08EFA13D1A6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pic>
        <p:nvPicPr>
          <p:cNvPr id="3" name="Graphic 2" descr="Link">
            <a:extLst>
              <a:ext uri="{FF2B5EF4-FFF2-40B4-BE49-F238E27FC236}">
                <a16:creationId xmlns:a16="http://schemas.microsoft.com/office/drawing/2014/main" id="{16E3F5A0-978F-8D46-BBFB-19A7F7883D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7152" y="4809677"/>
            <a:ext cx="542081" cy="54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3/27/20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F8A1A8-E078-4836-ABD1-CD4E75BBF58F}"/>
              </a:ext>
            </a:extLst>
          </p:cNvPr>
          <p:cNvSpPr/>
          <p:nvPr userDrawn="1"/>
        </p:nvSpPr>
        <p:spPr>
          <a:xfrm>
            <a:off x="0" y="0"/>
            <a:ext cx="442436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6177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9A55704E-D515-4774-90C6-5F887DDAE55E}"/>
              </a:ext>
            </a:extLst>
          </p:cNvPr>
          <p:cNvSpPr/>
          <p:nvPr userDrawn="1"/>
        </p:nvSpPr>
        <p:spPr>
          <a:xfrm>
            <a:off x="469044" y="1"/>
            <a:ext cx="5210176" cy="5961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878778-0299-471F-A4C9-D0C1E82ED8D2}"/>
              </a:ext>
            </a:extLst>
          </p:cNvPr>
          <p:cNvCxnSpPr>
            <a:cxnSpLocks/>
          </p:cNvCxnSpPr>
          <p:nvPr userDrawn="1"/>
        </p:nvCxnSpPr>
        <p:spPr>
          <a:xfrm>
            <a:off x="1001746" y="1290512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E39D1C78-6110-4052-8455-7E7893F7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66" y="1276857"/>
            <a:ext cx="4097778" cy="1255325"/>
          </a:xfrm>
        </p:spPr>
        <p:txBody>
          <a:bodyPr/>
          <a:lstStyle>
            <a:lvl1pPr>
              <a:defRPr lang="en-US" sz="3600" b="1" kern="1200" cap="all" baseline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3405997-7AE2-4C6E-8A7D-735F58A49D1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5467" y="2620651"/>
            <a:ext cx="4097778" cy="1933681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b="0" cap="none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153372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E814D66-F00F-0D44-AD03-889FEE787E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9B990C-5D9C-4A90-AC73-5889BC9F7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4C85E5F-5B5E-48CC-8469-0263621D91FF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EE4E300-6C8E-4262-BE1D-587C7B70E7ED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897028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E22FA8C-3243-4716-A6BD-F37D6058FB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47381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ABE3FD8-339C-4F75-876F-8347ADE67E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3416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72FB389-5EA4-4084-B7A2-A4D0A43561F6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7783FE1-0115-4345-89B2-C073569FB8EE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366146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73353B-C50B-4A8A-87CF-657C1EB8940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7380" y="1681163"/>
            <a:ext cx="548120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5EFF7F5E-3221-4390-9B17-D1944365BF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7379" y="2586215"/>
            <a:ext cx="5481203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506B516-77C1-431B-A8A5-68FA5D4B6D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3416" y="1681163"/>
            <a:ext cx="54812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860F1452-CAB9-4154-ADCC-9245E71D0D2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3416" y="2586215"/>
            <a:ext cx="5481202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2892DF4-5A8A-4E92-A425-210ABE570F58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AE2680-A46C-4B06-9ED9-53E617C1F17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527855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6E0573A-023B-4D1C-8224-56A5D0DDF3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839679"/>
            <a:ext cx="10507662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b="0" cap="none" baseline="0"/>
            </a:lvl1pPr>
          </a:lstStyle>
          <a:p>
            <a:pPr marL="228600" lvl="0" indent="-228600" algn="ctr">
              <a:lnSpc>
                <a:spcPct val="100000"/>
              </a:lnSpc>
            </a:pPr>
            <a:r>
              <a:rPr lang="en-US" noProof="0"/>
              <a:t>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2087456-C0E8-4AA6-81E8-996CEC037E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3713017"/>
          </a:xfr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000" dirty="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119214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1B247C0B-04BA-4D5C-A41D-AEA602172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3416" y="2057400"/>
            <a:ext cx="3206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94C619D-34F6-4A29-857A-D760072187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8084" y="246187"/>
            <a:ext cx="7467304" cy="56148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517590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82D9D565-739D-4898-97BD-79EB8C7F91EC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0FADA3-E777-489C-976D-0B0C4FD31310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651473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CE8039-0D05-4A75-878A-907B8D44B9E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1402252-45E8-45B3-BA5E-DFA33A4547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300C883-1ACE-4AF3-9875-792A769588D5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75483D7-E612-43D2-9B0E-C69356C160D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79C5F2-4C7F-4470-A44F-E8AD69AC9FA0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50611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0D79E1-5F46-41CA-85E7-44C2A6C6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365125"/>
            <a:ext cx="11465168" cy="91855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0B511-05FD-459E-AC79-A87540961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2B635-1E22-483C-94B9-F587908DE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98321-594C-4030-A2B0-3492F77EE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5384" y="6463207"/>
            <a:ext cx="2743200" cy="2582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365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2" r:id="rId5"/>
    <p:sldLayoutId id="2147483660" r:id="rId6"/>
    <p:sldLayoutId id="2147483663" r:id="rId7"/>
    <p:sldLayoutId id="2147483667" r:id="rId8"/>
    <p:sldLayoutId id="2147483668" r:id="rId9"/>
    <p:sldLayoutId id="2147483666" r:id="rId10"/>
    <p:sldLayoutId id="2147483669" r:id="rId11"/>
    <p:sldLayoutId id="2147483670" r:id="rId12"/>
    <p:sldLayoutId id="2147483671" r:id="rId13"/>
    <p:sldLayoutId id="2147483672" r:id="rId14"/>
    <p:sldLayoutId id="2147483664" r:id="rId15"/>
    <p:sldLayoutId id="214748366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F7CD9EDC-C949-4D72-B04B-A61A034595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4572355" cy="6858000"/>
          </a:xfr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13FBB69-ED51-2D43-B7F2-ACD3356F2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3531" y="2439140"/>
            <a:ext cx="6125140" cy="1109996"/>
          </a:xfrm>
        </p:spPr>
        <p:txBody>
          <a:bodyPr>
            <a:noAutofit/>
          </a:bodyPr>
          <a:lstStyle/>
          <a:p>
            <a:r>
              <a:rPr lang="en-US" sz="3000" dirty="0"/>
              <a:t>Organizational challenges at </a:t>
            </a:r>
            <a:r>
              <a:rPr lang="en-US" sz="3000" dirty="0" err="1"/>
              <a:t>uber</a:t>
            </a:r>
            <a:endParaRPr lang="en-US" sz="30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23F500F-02BA-C943-9EF8-7B5AAD22FA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3531" y="3661498"/>
            <a:ext cx="7233557" cy="365125"/>
          </a:xfrm>
        </p:spPr>
        <p:txBody>
          <a:bodyPr>
            <a:normAutofit/>
          </a:bodyPr>
          <a:lstStyle/>
          <a:p>
            <a:r>
              <a:rPr lang="en-US" dirty="0"/>
              <a:t>ACTION PLAN REPORT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4137CEF-96EF-B047-B920-78430A9BE9CB}"/>
              </a:ext>
            </a:extLst>
          </p:cNvPr>
          <p:cNvSpPr txBox="1">
            <a:spLocks/>
          </p:cNvSpPr>
          <p:nvPr/>
        </p:nvSpPr>
        <p:spPr>
          <a:xfrm>
            <a:off x="4753532" y="4246561"/>
            <a:ext cx="7233557" cy="36512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Prepared &amp; presented by Tamara Glass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C38C0877-7A60-694D-A79C-D334F63FB456}"/>
              </a:ext>
            </a:extLst>
          </p:cNvPr>
          <p:cNvSpPr txBox="1">
            <a:spLocks/>
          </p:cNvSpPr>
          <p:nvPr/>
        </p:nvSpPr>
        <p:spPr>
          <a:xfrm>
            <a:off x="4753531" y="6364727"/>
            <a:ext cx="7233557" cy="36512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accent3"/>
                </a:solidFill>
              </a:rPr>
              <a:t>Glass Consulting GROUP</a:t>
            </a:r>
          </a:p>
        </p:txBody>
      </p:sp>
    </p:spTree>
    <p:extLst>
      <p:ext uri="{BB962C8B-B14F-4D97-AF65-F5344CB8AC3E}">
        <p14:creationId xmlns:p14="http://schemas.microsoft.com/office/powerpoint/2010/main" val="2064406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958" y="1029835"/>
            <a:ext cx="5445369" cy="1114784"/>
          </a:xfrm>
        </p:spPr>
        <p:txBody>
          <a:bodyPr/>
          <a:lstStyle/>
          <a:p>
            <a:r>
              <a:rPr lang="en-US" dirty="0"/>
              <a:t>OVERVIEW of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958" y="2490334"/>
            <a:ext cx="5445370" cy="3454523"/>
          </a:xfrm>
        </p:spPr>
        <p:txBody>
          <a:bodyPr/>
          <a:lstStyle/>
          <a:p>
            <a:r>
              <a:rPr lang="en-US" dirty="0"/>
              <a:t>Background</a:t>
            </a:r>
          </a:p>
          <a:p>
            <a:r>
              <a:rPr lang="en-US" dirty="0"/>
              <a:t>Analysis of key organizational challenges at Uber</a:t>
            </a:r>
          </a:p>
          <a:p>
            <a:r>
              <a:rPr lang="en-US" dirty="0"/>
              <a:t>Measurement approaches to assess key problems</a:t>
            </a:r>
          </a:p>
          <a:p>
            <a:r>
              <a:rPr lang="en-US" dirty="0"/>
              <a:t>Diagnosis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A1417DC-724E-3643-BD31-D112E12941D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061012" cy="5540476"/>
          </a:xfrm>
        </p:spPr>
      </p:pic>
    </p:spTree>
    <p:extLst>
      <p:ext uri="{BB962C8B-B14F-4D97-AF65-F5344CB8AC3E}">
        <p14:creationId xmlns:p14="http://schemas.microsoft.com/office/powerpoint/2010/main" val="253036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930" y="1013506"/>
            <a:ext cx="5445369" cy="1114784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6930" y="2474005"/>
            <a:ext cx="5445370" cy="3454523"/>
          </a:xfrm>
        </p:spPr>
        <p:txBody>
          <a:bodyPr/>
          <a:lstStyle/>
          <a:p>
            <a:r>
              <a:rPr lang="en-US" dirty="0"/>
              <a:t>Uber’s emergence into tech scene within the last decade put organization into spotlight – in both positive and negative light</a:t>
            </a:r>
          </a:p>
          <a:p>
            <a:r>
              <a:rPr lang="en-US" dirty="0"/>
              <a:t>Groundbreaking technology plus aggressive and combative former-CEO</a:t>
            </a:r>
          </a:p>
          <a:p>
            <a:r>
              <a:rPr lang="en-US" dirty="0"/>
              <a:t>Public controversies surrounding customer safety and sexual harassment – in and out of the office</a:t>
            </a:r>
          </a:p>
          <a:p>
            <a:r>
              <a:rPr lang="en-US" dirty="0"/>
              <a:t>Blog post by Fowler (2017) shed light on toxic workplace environment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A1417DC-724E-3643-BD31-D112E12941D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11863" b="11863"/>
          <a:stretch>
            <a:fillRect/>
          </a:stretch>
        </p:blipFill>
        <p:spPr>
          <a:xfrm>
            <a:off x="0" y="0"/>
            <a:ext cx="4489720" cy="513677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B1E1AD-87DB-E045-8AC9-7805AD978E67}"/>
              </a:ext>
            </a:extLst>
          </p:cNvPr>
          <p:cNvSpPr txBox="1"/>
          <p:nvPr/>
        </p:nvSpPr>
        <p:spPr>
          <a:xfrm>
            <a:off x="9533965" y="6356294"/>
            <a:ext cx="1443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(Stone, 2017)</a:t>
            </a:r>
          </a:p>
        </p:txBody>
      </p:sp>
    </p:spTree>
    <p:extLst>
      <p:ext uri="{BB962C8B-B14F-4D97-AF65-F5344CB8AC3E}">
        <p14:creationId xmlns:p14="http://schemas.microsoft.com/office/powerpoint/2010/main" val="1151279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536A-43A3-AF4B-AF25-6862966D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30" y="980848"/>
            <a:ext cx="5445369" cy="1114784"/>
          </a:xfrm>
        </p:spPr>
        <p:txBody>
          <a:bodyPr/>
          <a:lstStyle/>
          <a:p>
            <a:r>
              <a:rPr lang="en-US" dirty="0"/>
              <a:t>Analysis of key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CE99-E168-E649-AF2A-035D1149B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30" y="2441347"/>
            <a:ext cx="5445370" cy="3454523"/>
          </a:xfrm>
        </p:spPr>
        <p:txBody>
          <a:bodyPr/>
          <a:lstStyle/>
          <a:p>
            <a:r>
              <a:rPr lang="en-US" dirty="0"/>
              <a:t>Workplace culture and public persona of company is flawed – toxic leadership, lack of transparency, etc.</a:t>
            </a:r>
          </a:p>
          <a:p>
            <a:r>
              <a:rPr lang="en-US" dirty="0"/>
              <a:t>Unclear company values and goals in wake of internal and external controversies</a:t>
            </a:r>
          </a:p>
          <a:p>
            <a:r>
              <a:rPr lang="en-US" dirty="0"/>
              <a:t>Diversity issues and patterns of sexism/sexual harassment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73A22-8837-9C48-8C56-27375680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462F3F-7167-844E-994D-EC6A6FD3A9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5F3F695-7E31-094B-B2B9-6028C3DC8CE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34" r="20834"/>
          <a:stretch>
            <a:fillRect/>
          </a:stretch>
        </p:blipFill>
        <p:spPr>
          <a:xfrm>
            <a:off x="363416" y="0"/>
            <a:ext cx="4219397" cy="482749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7D125F-DDBB-A644-A90A-E34E07BA1FEA}"/>
              </a:ext>
            </a:extLst>
          </p:cNvPr>
          <p:cNvSpPr txBox="1"/>
          <p:nvPr/>
        </p:nvSpPr>
        <p:spPr>
          <a:xfrm>
            <a:off x="6853491" y="6306900"/>
            <a:ext cx="4463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(Fowler, 2017; Stone, 2017; Weissman, 2017 )</a:t>
            </a:r>
          </a:p>
        </p:txBody>
      </p:sp>
    </p:spTree>
    <p:extLst>
      <p:ext uri="{BB962C8B-B14F-4D97-AF65-F5344CB8AC3E}">
        <p14:creationId xmlns:p14="http://schemas.microsoft.com/office/powerpoint/2010/main" val="3729606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94" y="556902"/>
            <a:ext cx="3304205" cy="735450"/>
          </a:xfrm>
        </p:spPr>
        <p:txBody>
          <a:bodyPr/>
          <a:lstStyle/>
          <a:p>
            <a:r>
              <a:rPr lang="en-US" sz="2400" dirty="0"/>
              <a:t>ANALYSIS of key issues, </a:t>
            </a:r>
            <a:r>
              <a:rPr lang="en-US" sz="1400" dirty="0">
                <a:latin typeface="+mn-lt"/>
              </a:rPr>
              <a:t>continued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DBB6E2A-723F-48F4-9592-AC166B8A2562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Workplace culture and public persona is flawed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D6CEFA7-5AB5-47CF-83D8-F5F3DF38D2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05B79EA-5EFA-AC4A-AD5C-B37283E68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985" y="1591632"/>
            <a:ext cx="5278168" cy="3343439"/>
          </a:xfrm>
        </p:spPr>
        <p:txBody>
          <a:bodyPr/>
          <a:lstStyle/>
          <a:p>
            <a:r>
              <a:rPr lang="en-US" sz="1800" dirty="0"/>
              <a:t>Leadership is aggressive and combative, mostly concerned with profits and growth</a:t>
            </a:r>
          </a:p>
          <a:p>
            <a:r>
              <a:rPr lang="en-US" sz="1800" dirty="0"/>
              <a:t>Overly competitive work environment where employees work against vs. with each other </a:t>
            </a:r>
          </a:p>
          <a:p>
            <a:r>
              <a:rPr lang="en-US" sz="1800" dirty="0"/>
              <a:t>Lack of transparency – company leaders do not share important changes with board members or employees or consider their feedback and opinions</a:t>
            </a:r>
          </a:p>
          <a:p>
            <a:r>
              <a:rPr lang="en-US" sz="1800" dirty="0"/>
              <a:t>Rider safety controversies and Fowler’s (2017) blog post tarnish public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94796E-B295-C449-B7B9-0CAC737BDD20}"/>
              </a:ext>
            </a:extLst>
          </p:cNvPr>
          <p:cNvSpPr txBox="1"/>
          <p:nvPr/>
        </p:nvSpPr>
        <p:spPr>
          <a:xfrm>
            <a:off x="8229600" y="6342618"/>
            <a:ext cx="3099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(Stone, 2017; Weissman, 2017)</a:t>
            </a:r>
          </a:p>
        </p:txBody>
      </p:sp>
    </p:spTree>
    <p:extLst>
      <p:ext uri="{BB962C8B-B14F-4D97-AF65-F5344CB8AC3E}">
        <p14:creationId xmlns:p14="http://schemas.microsoft.com/office/powerpoint/2010/main" val="191303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DBB6E2A-723F-48F4-9592-AC166B8A2562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Unclear company values and goals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D6CEFA7-5AB5-47CF-83D8-F5F3DF38D2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05B79EA-5EFA-AC4A-AD5C-B37283E68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985" y="1591632"/>
            <a:ext cx="5278168" cy="3343439"/>
          </a:xfrm>
        </p:spPr>
        <p:txBody>
          <a:bodyPr/>
          <a:lstStyle/>
          <a:p>
            <a:r>
              <a:rPr lang="en-US" sz="1800" dirty="0"/>
              <a:t>Vague company values, do not highlight clear action in the wake of customer safety concerns</a:t>
            </a:r>
          </a:p>
          <a:p>
            <a:pPr lvl="1"/>
            <a:r>
              <a:rPr lang="en-US" sz="1800" dirty="0"/>
              <a:t>e.g. “always be </a:t>
            </a:r>
            <a:r>
              <a:rPr lang="en-US" sz="1800" dirty="0" err="1"/>
              <a:t>husltlin</a:t>
            </a:r>
            <a:r>
              <a:rPr lang="en-US" sz="1800" dirty="0"/>
              <a:t>’”, “be yourself” </a:t>
            </a:r>
          </a:p>
          <a:p>
            <a:r>
              <a:rPr lang="en-US" sz="1800" dirty="0"/>
              <a:t>Lack of HR presence and policy </a:t>
            </a:r>
          </a:p>
          <a:p>
            <a:r>
              <a:rPr lang="en-US" sz="1800" dirty="0"/>
              <a:t>Lack of management training and career advancement for employees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FCDD46-297D-664B-AB28-8FA798B8F69E}"/>
              </a:ext>
            </a:extLst>
          </p:cNvPr>
          <p:cNvSpPr txBox="1">
            <a:spLocks/>
          </p:cNvSpPr>
          <p:nvPr/>
        </p:nvSpPr>
        <p:spPr>
          <a:xfrm>
            <a:off x="124794" y="556902"/>
            <a:ext cx="3304205" cy="7354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/>
              <a:t>ANALYSIS of key issues, </a:t>
            </a:r>
            <a:r>
              <a:rPr lang="en-US" sz="1400">
                <a:latin typeface="+mn-lt"/>
              </a:rPr>
              <a:t>continued</a:t>
            </a:r>
            <a:endParaRPr lang="en-US" sz="14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6F206A-5E7F-A14D-A719-387C48B9153D}"/>
              </a:ext>
            </a:extLst>
          </p:cNvPr>
          <p:cNvSpPr txBox="1"/>
          <p:nvPr/>
        </p:nvSpPr>
        <p:spPr>
          <a:xfrm>
            <a:off x="7199940" y="6342618"/>
            <a:ext cx="431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(Holder &amp; </a:t>
            </a:r>
            <a:r>
              <a:rPr lang="en-US" dirty="0" err="1"/>
              <a:t>Albarrán</a:t>
            </a:r>
            <a:r>
              <a:rPr lang="en-US" dirty="0"/>
              <a:t>, 2017; Weissman, 2017)</a:t>
            </a:r>
          </a:p>
        </p:txBody>
      </p:sp>
    </p:spTree>
    <p:extLst>
      <p:ext uri="{BB962C8B-B14F-4D97-AF65-F5344CB8AC3E}">
        <p14:creationId xmlns:p14="http://schemas.microsoft.com/office/powerpoint/2010/main" val="2995776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DBB6E2A-723F-48F4-9592-AC166B8A2562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Diversity issues and patterns of sexual harassment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D6CEFA7-5AB5-47CF-83D8-F5F3DF38D2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05B79EA-5EFA-AC4A-AD5C-B37283E68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985" y="1591632"/>
            <a:ext cx="5278168" cy="3343439"/>
          </a:xfrm>
        </p:spPr>
        <p:txBody>
          <a:bodyPr/>
          <a:lstStyle/>
          <a:p>
            <a:r>
              <a:rPr lang="en-US" sz="1800" dirty="0"/>
              <a:t>Fowler (2017) experienced harassment on team, HR did nothing and placed ownership on Fowler to resolve</a:t>
            </a:r>
          </a:p>
          <a:p>
            <a:r>
              <a:rPr lang="en-US" sz="1800" dirty="0"/>
              <a:t>Company examples of sexism used in public promotional materials plus driver sexual assault instances</a:t>
            </a:r>
          </a:p>
          <a:p>
            <a:r>
              <a:rPr lang="en-US" sz="1800" dirty="0"/>
              <a:t>Lack of diversity in hiring and in leadership</a:t>
            </a:r>
          </a:p>
          <a:p>
            <a:endParaRPr lang="en-US" sz="1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FCDD46-297D-664B-AB28-8FA798B8F69E}"/>
              </a:ext>
            </a:extLst>
          </p:cNvPr>
          <p:cNvSpPr txBox="1">
            <a:spLocks/>
          </p:cNvSpPr>
          <p:nvPr/>
        </p:nvSpPr>
        <p:spPr>
          <a:xfrm>
            <a:off x="124794" y="556902"/>
            <a:ext cx="3304205" cy="7354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/>
              <a:t>ANALYSIS of key issues, </a:t>
            </a:r>
            <a:r>
              <a:rPr lang="en-US" sz="1400">
                <a:latin typeface="+mn-lt"/>
              </a:rPr>
              <a:t>continued</a:t>
            </a:r>
            <a:endParaRPr lang="en-US" sz="14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5E2FB8-0692-D246-8723-3EC67BF2053B}"/>
              </a:ext>
            </a:extLst>
          </p:cNvPr>
          <p:cNvSpPr txBox="1"/>
          <p:nvPr/>
        </p:nvSpPr>
        <p:spPr>
          <a:xfrm>
            <a:off x="7199940" y="6342618"/>
            <a:ext cx="3843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(Holder &amp; </a:t>
            </a:r>
            <a:r>
              <a:rPr lang="en-US" dirty="0" err="1"/>
              <a:t>Albarrán</a:t>
            </a:r>
            <a:r>
              <a:rPr lang="en-US" dirty="0"/>
              <a:t>, 2017; Stone, 2017)</a:t>
            </a:r>
          </a:p>
        </p:txBody>
      </p:sp>
    </p:spTree>
    <p:extLst>
      <p:ext uri="{BB962C8B-B14F-4D97-AF65-F5344CB8AC3E}">
        <p14:creationId xmlns:p14="http://schemas.microsoft.com/office/powerpoint/2010/main" val="264961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536A-43A3-AF4B-AF25-6862966D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099" y="1046164"/>
            <a:ext cx="5445369" cy="1114784"/>
          </a:xfrm>
        </p:spPr>
        <p:txBody>
          <a:bodyPr/>
          <a:lstStyle/>
          <a:p>
            <a:r>
              <a:rPr lang="en-US" dirty="0"/>
              <a:t>Measurement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CE99-E168-E649-AF2A-035D1149B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099" y="2506663"/>
            <a:ext cx="5445370" cy="3454523"/>
          </a:xfrm>
        </p:spPr>
        <p:txBody>
          <a:bodyPr/>
          <a:lstStyle/>
          <a:p>
            <a:r>
              <a:rPr lang="en-US" dirty="0"/>
              <a:t>Recommended focus on interviews, focus groups, and 360 reviews as opposed to surveys</a:t>
            </a:r>
          </a:p>
          <a:p>
            <a:r>
              <a:rPr lang="en-US" dirty="0"/>
              <a:t>Surveys lack context, especially regarding sensitive topics</a:t>
            </a:r>
          </a:p>
          <a:p>
            <a:r>
              <a:rPr lang="en-US" dirty="0"/>
              <a:t>Interviews and focus groups with employees demonstrate Uber cares about their feedback</a:t>
            </a:r>
          </a:p>
          <a:p>
            <a:r>
              <a:rPr lang="en-US" dirty="0"/>
              <a:t>360 reviews for managers and top executives to gather feedback on their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73A22-8837-9C48-8C56-27375680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462F3F-7167-844E-994D-EC6A6FD3A9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7A8A3EFD-5CF4-B644-AF92-AEC283A7C98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-1" y="-84712"/>
            <a:ext cx="3870323" cy="442811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047E05-6C91-1842-AAF2-1EA42F655CB6}"/>
              </a:ext>
            </a:extLst>
          </p:cNvPr>
          <p:cNvSpPr txBox="1"/>
          <p:nvPr/>
        </p:nvSpPr>
        <p:spPr>
          <a:xfrm>
            <a:off x="8023385" y="6402665"/>
            <a:ext cx="2961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(Foster, 2014; Harrison, 2005)</a:t>
            </a:r>
          </a:p>
        </p:txBody>
      </p:sp>
    </p:spTree>
    <p:extLst>
      <p:ext uri="{BB962C8B-B14F-4D97-AF65-F5344CB8AC3E}">
        <p14:creationId xmlns:p14="http://schemas.microsoft.com/office/powerpoint/2010/main" val="1151977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B132-648C-9F4F-B887-238CDD8AD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80986" y="1654743"/>
            <a:ext cx="3008434" cy="601087"/>
          </a:xfrm>
        </p:spPr>
        <p:txBody>
          <a:bodyPr/>
          <a:lstStyle/>
          <a:p>
            <a:r>
              <a:rPr lang="en-US" dirty="0"/>
              <a:t>Interviews with key leaders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B7B4D5-F2DD-8B47-8772-40CAA1814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986" y="2326171"/>
            <a:ext cx="3008434" cy="3091961"/>
          </a:xfrm>
        </p:spPr>
        <p:txBody>
          <a:bodyPr/>
          <a:lstStyle/>
          <a:p>
            <a:r>
              <a:rPr lang="en-US" sz="1800" dirty="0"/>
              <a:t>Understand: goals, strategy, fears, needs about company</a:t>
            </a:r>
          </a:p>
          <a:p>
            <a:r>
              <a:rPr lang="en-US" sz="1800" dirty="0"/>
              <a:t>Can probe deeper, ask follow-ups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F277BA-52A3-5A4A-98EE-31C3706FB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ECF98D-F594-AF4D-9FFC-58396B82E87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5CAD1A1-A8AA-7A4F-86F6-F6C71ED6333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870582" y="1654743"/>
            <a:ext cx="3008434" cy="601087"/>
          </a:xfrm>
        </p:spPr>
        <p:txBody>
          <a:bodyPr/>
          <a:lstStyle/>
          <a:p>
            <a:r>
              <a:rPr lang="en-US" dirty="0"/>
              <a:t>Focus groups with employees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30B4FB-11E5-E24B-9C59-5412363B14E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870582" y="2326171"/>
            <a:ext cx="3008434" cy="3091961"/>
          </a:xfrm>
        </p:spPr>
        <p:txBody>
          <a:bodyPr/>
          <a:lstStyle/>
          <a:p>
            <a:r>
              <a:rPr lang="en-US" sz="1800" dirty="0"/>
              <a:t>Hold focus groups across departments for wider range of feedback</a:t>
            </a:r>
          </a:p>
          <a:p>
            <a:r>
              <a:rPr lang="en-US" sz="1800" dirty="0"/>
              <a:t>Interaction with group fosters discussion, encourages support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F0BC278-A2E7-4846-9C96-E573922166BB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Hold interviews with key leaders/managers and focus groups with employees across departments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E8B1A2-F809-1D49-B68F-79D61435B58A}"/>
              </a:ext>
            </a:extLst>
          </p:cNvPr>
          <p:cNvSpPr txBox="1">
            <a:spLocks/>
          </p:cNvSpPr>
          <p:nvPr/>
        </p:nvSpPr>
        <p:spPr>
          <a:xfrm>
            <a:off x="130629" y="573231"/>
            <a:ext cx="3363686" cy="74716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dirty="0"/>
              <a:t>Measurement approaches, </a:t>
            </a:r>
            <a:r>
              <a:rPr lang="en-US" sz="1400" dirty="0">
                <a:latin typeface="+mn-lt"/>
              </a:rPr>
              <a:t>continued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61157B-1E1D-FA46-B174-50EB152A08B9}"/>
              </a:ext>
            </a:extLst>
          </p:cNvPr>
          <p:cNvSpPr txBox="1"/>
          <p:nvPr/>
        </p:nvSpPr>
        <p:spPr>
          <a:xfrm>
            <a:off x="6760452" y="6342618"/>
            <a:ext cx="4649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(Foster, 2014; Harrison, 2005; Magnuson, 2013)</a:t>
            </a:r>
          </a:p>
        </p:txBody>
      </p:sp>
    </p:spTree>
    <p:extLst>
      <p:ext uri="{BB962C8B-B14F-4D97-AF65-F5344CB8AC3E}">
        <p14:creationId xmlns:p14="http://schemas.microsoft.com/office/powerpoint/2010/main" val="3260957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DBB6E2A-723F-48F4-9592-AC166B8A2562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360 reviews of management and top executives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D6CEFA7-5AB5-47CF-83D8-F5F3DF38D2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05B79EA-5EFA-AC4A-AD5C-B37283E68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985" y="1591632"/>
            <a:ext cx="5278168" cy="3343439"/>
          </a:xfrm>
        </p:spPr>
        <p:txBody>
          <a:bodyPr/>
          <a:lstStyle/>
          <a:p>
            <a:r>
              <a:rPr lang="en-US" sz="1800" dirty="0"/>
              <a:t>Allow employees to anonymously provide feedback on performance of managers and leaders at the company</a:t>
            </a:r>
          </a:p>
          <a:p>
            <a:r>
              <a:rPr lang="en-US" sz="1800" dirty="0"/>
              <a:t>Feedback from multiple perspectives vs. top-down feedback</a:t>
            </a:r>
          </a:p>
          <a:p>
            <a:r>
              <a:rPr lang="en-US" sz="1800" dirty="0"/>
              <a:t>Identify gaps from manager interviews and trends from employee focus groups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FCDD46-297D-664B-AB28-8FA798B8F69E}"/>
              </a:ext>
            </a:extLst>
          </p:cNvPr>
          <p:cNvSpPr txBox="1">
            <a:spLocks/>
          </p:cNvSpPr>
          <p:nvPr/>
        </p:nvSpPr>
        <p:spPr>
          <a:xfrm>
            <a:off x="130629" y="573231"/>
            <a:ext cx="3363686" cy="74716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dirty="0"/>
              <a:t>Measurement approaches, </a:t>
            </a:r>
            <a:r>
              <a:rPr lang="en-US" sz="1400" dirty="0">
                <a:latin typeface="+mn-lt"/>
              </a:rPr>
              <a:t>continued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BBAF59-5A36-D841-90B3-B3C97B0763B0}"/>
              </a:ext>
            </a:extLst>
          </p:cNvPr>
          <p:cNvSpPr txBox="1"/>
          <p:nvPr/>
        </p:nvSpPr>
        <p:spPr>
          <a:xfrm>
            <a:off x="9812935" y="6402665"/>
            <a:ext cx="1603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Impraise</a:t>
            </a:r>
            <a:r>
              <a:rPr lang="en-US" dirty="0"/>
              <a:t>, n.d.)</a:t>
            </a:r>
          </a:p>
        </p:txBody>
      </p:sp>
    </p:spTree>
    <p:extLst>
      <p:ext uri="{BB962C8B-B14F-4D97-AF65-F5344CB8AC3E}">
        <p14:creationId xmlns:p14="http://schemas.microsoft.com/office/powerpoint/2010/main" val="3181787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0D74F-E46B-F64A-9F7C-8A641540A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DC25A-D741-4247-BB15-9670BE176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Lack of HR presence and clear company policies</a:t>
            </a:r>
          </a:p>
          <a:p>
            <a:pPr fontAlgn="base"/>
            <a:r>
              <a:rPr lang="en-US" dirty="0"/>
              <a:t>Company values are vague and do not align with employee goals &amp; career advancement</a:t>
            </a:r>
          </a:p>
          <a:p>
            <a:pPr fontAlgn="base"/>
            <a:r>
              <a:rPr lang="en-US" dirty="0"/>
              <a:t>Diversity challenges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84308-1A61-594C-86B9-F968EC727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13DE8B-98F2-264D-AF51-8E23A249500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30" name="Picture Placeholder 29">
            <a:extLst>
              <a:ext uri="{FF2B5EF4-FFF2-40B4-BE49-F238E27FC236}">
                <a16:creationId xmlns:a16="http://schemas.microsoft.com/office/drawing/2014/main" id="{EDD5FFAC-343D-584A-9230-EBE04743C80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2028" r="22028"/>
          <a:stretch>
            <a:fillRect/>
          </a:stretch>
        </p:blipFill>
        <p:spPr>
          <a:xfrm>
            <a:off x="6301298" y="237592"/>
            <a:ext cx="2941857" cy="3509177"/>
          </a:xfrm>
        </p:spPr>
      </p:pic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E79CA182-6AE9-0440-880D-49B2474490D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3759" r="3759"/>
          <a:stretch>
            <a:fillRect/>
          </a:stretch>
        </p:blipFill>
        <p:spPr>
          <a:xfrm>
            <a:off x="9735670" y="555158"/>
            <a:ext cx="2456329" cy="3984350"/>
          </a:xfrm>
        </p:spPr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BAF9E25C-0064-354C-A16B-005E18BE4AA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/>
          <a:srcRect t="13454" b="13454"/>
          <a:stretch>
            <a:fillRect/>
          </a:stretch>
        </p:blipFill>
        <p:spPr>
          <a:xfrm>
            <a:off x="5995610" y="4027727"/>
            <a:ext cx="3430407" cy="1672075"/>
          </a:xfrm>
        </p:spPr>
      </p:pic>
    </p:spTree>
    <p:extLst>
      <p:ext uri="{BB962C8B-B14F-4D97-AF65-F5344CB8AC3E}">
        <p14:creationId xmlns:p14="http://schemas.microsoft.com/office/powerpoint/2010/main" val="1552522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DBB6E2A-723F-48F4-9592-AC166B8A2562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Lack of HR presence and clear company policies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D6CEFA7-5AB5-47CF-83D8-F5F3DF38D2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05B79EA-5EFA-AC4A-AD5C-B37283E68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985" y="1591632"/>
            <a:ext cx="5278168" cy="3343439"/>
          </a:xfrm>
        </p:spPr>
        <p:txBody>
          <a:bodyPr/>
          <a:lstStyle/>
          <a:p>
            <a:r>
              <a:rPr lang="en-US" sz="1800" dirty="0"/>
              <a:t>No existing role or process for handling interpersonal company complaints</a:t>
            </a:r>
          </a:p>
          <a:p>
            <a:r>
              <a:rPr lang="en-US" sz="1800" dirty="0"/>
              <a:t>Lack of documentation  - both around company policies and records of complaints/issues</a:t>
            </a:r>
          </a:p>
          <a:p>
            <a:r>
              <a:rPr lang="en-US" sz="1800" dirty="0"/>
              <a:t>Failure to provide safe working environment; managers who produce good work are given a pass despite inappropriate behavior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FCDD46-297D-664B-AB28-8FA798B8F69E}"/>
              </a:ext>
            </a:extLst>
          </p:cNvPr>
          <p:cNvSpPr txBox="1">
            <a:spLocks/>
          </p:cNvSpPr>
          <p:nvPr/>
        </p:nvSpPr>
        <p:spPr>
          <a:xfrm>
            <a:off x="130629" y="573231"/>
            <a:ext cx="3363686" cy="74716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dirty="0"/>
              <a:t>diagnosis, </a:t>
            </a:r>
          </a:p>
          <a:p>
            <a:r>
              <a:rPr lang="en-US" sz="1400" dirty="0">
                <a:latin typeface="+mn-lt"/>
              </a:rPr>
              <a:t>continued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89D88E-1A0D-9C45-97E1-E005BCA68CD4}"/>
              </a:ext>
            </a:extLst>
          </p:cNvPr>
          <p:cNvSpPr/>
          <p:nvPr/>
        </p:nvSpPr>
        <p:spPr>
          <a:xfrm>
            <a:off x="6952620" y="6342618"/>
            <a:ext cx="42655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(Holder &amp; </a:t>
            </a:r>
            <a:r>
              <a:rPr lang="en-US" dirty="0" err="1"/>
              <a:t>Albarrán</a:t>
            </a:r>
            <a:r>
              <a:rPr lang="en-US" dirty="0"/>
              <a:t>, 2017; Weissman, 2017)</a:t>
            </a:r>
          </a:p>
        </p:txBody>
      </p:sp>
    </p:spTree>
    <p:extLst>
      <p:ext uri="{BB962C8B-B14F-4D97-AF65-F5344CB8AC3E}">
        <p14:creationId xmlns:p14="http://schemas.microsoft.com/office/powerpoint/2010/main" val="2281089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DBB6E2A-723F-48F4-9592-AC166B8A2562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Vague company values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D6CEFA7-5AB5-47CF-83D8-F5F3DF38D2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05B79EA-5EFA-AC4A-AD5C-B37283E68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985" y="1591632"/>
            <a:ext cx="5278168" cy="3343439"/>
          </a:xfrm>
        </p:spPr>
        <p:txBody>
          <a:bodyPr/>
          <a:lstStyle/>
          <a:p>
            <a:r>
              <a:rPr lang="en-US" sz="1800" dirty="0"/>
              <a:t>Uber’s 14 values do not have real meaning and provide little direction for employees</a:t>
            </a:r>
          </a:p>
          <a:p>
            <a:r>
              <a:rPr lang="en-US" sz="1800" dirty="0"/>
              <a:t>Lack of transparency leaves a lot up to interpretation, including what appropriate conduct means </a:t>
            </a:r>
          </a:p>
          <a:p>
            <a:r>
              <a:rPr lang="en-US" sz="1800" dirty="0"/>
              <a:t>Creates disconnect between company goals and individual employee goals</a:t>
            </a:r>
          </a:p>
          <a:p>
            <a:r>
              <a:rPr lang="en-US" sz="1800" dirty="0"/>
              <a:t>Few opportunities for training or career advancement</a:t>
            </a:r>
          </a:p>
          <a:p>
            <a:endParaRPr lang="en-US" sz="1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FCDD46-297D-664B-AB28-8FA798B8F69E}"/>
              </a:ext>
            </a:extLst>
          </p:cNvPr>
          <p:cNvSpPr txBox="1">
            <a:spLocks/>
          </p:cNvSpPr>
          <p:nvPr/>
        </p:nvSpPr>
        <p:spPr>
          <a:xfrm>
            <a:off x="130629" y="573231"/>
            <a:ext cx="3363686" cy="74716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dirty="0"/>
              <a:t>diagnosis, </a:t>
            </a:r>
          </a:p>
          <a:p>
            <a:r>
              <a:rPr lang="en-US" sz="1400" dirty="0">
                <a:latin typeface="+mn-lt"/>
              </a:rPr>
              <a:t>continued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40AFD3-281E-5E49-958E-753F16DD9F85}"/>
              </a:ext>
            </a:extLst>
          </p:cNvPr>
          <p:cNvSpPr/>
          <p:nvPr/>
        </p:nvSpPr>
        <p:spPr>
          <a:xfrm>
            <a:off x="6952620" y="6342618"/>
            <a:ext cx="42655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(Holder &amp; </a:t>
            </a:r>
            <a:r>
              <a:rPr lang="en-US" dirty="0" err="1"/>
              <a:t>Albarrán</a:t>
            </a:r>
            <a:r>
              <a:rPr lang="en-US" dirty="0"/>
              <a:t>, 2017; Weissman, 2017)</a:t>
            </a:r>
          </a:p>
        </p:txBody>
      </p:sp>
    </p:spTree>
    <p:extLst>
      <p:ext uri="{BB962C8B-B14F-4D97-AF65-F5344CB8AC3E}">
        <p14:creationId xmlns:p14="http://schemas.microsoft.com/office/powerpoint/2010/main" val="3299728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DBB6E2A-723F-48F4-9592-AC166B8A2562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Diversity challenges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D6CEFA7-5AB5-47CF-83D8-F5F3DF38D2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05B79EA-5EFA-AC4A-AD5C-B37283E68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985" y="1591632"/>
            <a:ext cx="5278168" cy="3343439"/>
          </a:xfrm>
        </p:spPr>
        <p:txBody>
          <a:bodyPr/>
          <a:lstStyle/>
          <a:p>
            <a:r>
              <a:rPr lang="en-US" sz="1800" dirty="0"/>
              <a:t>Minority groups and women not well represented or respected inside and outside the company</a:t>
            </a:r>
          </a:p>
          <a:p>
            <a:r>
              <a:rPr lang="en-US" sz="1800" dirty="0"/>
              <a:t>Leadership is mostly men (and white men)  - hiring or promoting minorities and women in key leadership roles should be prioritized</a:t>
            </a:r>
          </a:p>
          <a:p>
            <a:r>
              <a:rPr lang="en-US" sz="1800" dirty="0"/>
              <a:t>Uber should also seek to be more inclusive of employee differences and challenges – allow for more flexible work environments, etc.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FCDD46-297D-664B-AB28-8FA798B8F69E}"/>
              </a:ext>
            </a:extLst>
          </p:cNvPr>
          <p:cNvSpPr txBox="1">
            <a:spLocks/>
          </p:cNvSpPr>
          <p:nvPr/>
        </p:nvSpPr>
        <p:spPr>
          <a:xfrm>
            <a:off x="130629" y="573231"/>
            <a:ext cx="3363686" cy="74716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dirty="0"/>
              <a:t>diagnosis, </a:t>
            </a:r>
          </a:p>
          <a:p>
            <a:r>
              <a:rPr lang="en-US" sz="1400" dirty="0">
                <a:latin typeface="+mn-lt"/>
              </a:rPr>
              <a:t>continued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24EBDE-CD86-E54E-AE96-C8C873DAF418}"/>
              </a:ext>
            </a:extLst>
          </p:cNvPr>
          <p:cNvSpPr/>
          <p:nvPr/>
        </p:nvSpPr>
        <p:spPr>
          <a:xfrm>
            <a:off x="6952620" y="6342618"/>
            <a:ext cx="42655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(Holder &amp; </a:t>
            </a:r>
            <a:r>
              <a:rPr lang="en-US" dirty="0" err="1"/>
              <a:t>Albarrán</a:t>
            </a:r>
            <a:r>
              <a:rPr lang="en-US" dirty="0"/>
              <a:t>, 2017; Weissman, 2017)</a:t>
            </a:r>
          </a:p>
        </p:txBody>
      </p:sp>
    </p:spTree>
    <p:extLst>
      <p:ext uri="{BB962C8B-B14F-4D97-AF65-F5344CB8AC3E}">
        <p14:creationId xmlns:p14="http://schemas.microsoft.com/office/powerpoint/2010/main" val="3886423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13FBB69-ED51-2D43-B7F2-ACD3356F2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3531" y="2693654"/>
            <a:ext cx="6179512" cy="1317851"/>
          </a:xfrm>
        </p:spPr>
        <p:txBody>
          <a:bodyPr>
            <a:noAutofit/>
          </a:bodyPr>
          <a:lstStyle/>
          <a:p>
            <a:r>
              <a:rPr lang="en-US" sz="3000" dirty="0"/>
              <a:t>STRATEGIES FOR ADDRESSING Organizational CHALLENGES AT UBER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C38C0877-7A60-694D-A79C-D334F63FB456}"/>
              </a:ext>
            </a:extLst>
          </p:cNvPr>
          <p:cNvSpPr txBox="1">
            <a:spLocks/>
          </p:cNvSpPr>
          <p:nvPr/>
        </p:nvSpPr>
        <p:spPr>
          <a:xfrm>
            <a:off x="4753531" y="6364727"/>
            <a:ext cx="7233557" cy="36512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accent3"/>
                </a:solidFill>
              </a:rPr>
              <a:t>Glass Consulting GROUP</a:t>
            </a:r>
          </a:p>
        </p:txBody>
      </p:sp>
      <p:pic>
        <p:nvPicPr>
          <p:cNvPr id="7" name="Picture Placeholder 6" descr="A picture containing person, holding, man, small&#10;&#10;Description automatically generated">
            <a:extLst>
              <a:ext uri="{FF2B5EF4-FFF2-40B4-BE49-F238E27FC236}">
                <a16:creationId xmlns:a16="http://schemas.microsoft.com/office/drawing/2014/main" id="{6C754A96-E4C6-D944-B2AD-6B277AF2AA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8407" r="284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6716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958" y="1029835"/>
            <a:ext cx="5445369" cy="1114784"/>
          </a:xfrm>
        </p:spPr>
        <p:txBody>
          <a:bodyPr/>
          <a:lstStyle/>
          <a:p>
            <a:r>
              <a:rPr lang="en-US" dirty="0"/>
              <a:t>Proposed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958" y="2490334"/>
            <a:ext cx="5445370" cy="3454523"/>
          </a:xfrm>
        </p:spPr>
        <p:txBody>
          <a:bodyPr/>
          <a:lstStyle/>
          <a:p>
            <a:r>
              <a:rPr lang="en-US" dirty="0"/>
              <a:t>Formalize HR and company policies</a:t>
            </a:r>
          </a:p>
          <a:p>
            <a:r>
              <a:rPr lang="en-US" dirty="0"/>
              <a:t>Redefine company values and mission</a:t>
            </a:r>
          </a:p>
          <a:p>
            <a:r>
              <a:rPr lang="en-US" dirty="0"/>
              <a:t>Promote and hire for diversity &amp; inclusion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12" name="Picture Placeholder 11" descr="A picture containing clock&#10;&#10;Description automatically generated">
            <a:extLst>
              <a:ext uri="{FF2B5EF4-FFF2-40B4-BE49-F238E27FC236}">
                <a16:creationId xmlns:a16="http://schemas.microsoft.com/office/drawing/2014/main" id="{AF969B3B-96D0-C546-BFF1-C56D6A1F9E2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0" y="0"/>
            <a:ext cx="4925611" cy="5635487"/>
          </a:xfrm>
        </p:spPr>
      </p:pic>
    </p:spTree>
    <p:extLst>
      <p:ext uri="{BB962C8B-B14F-4D97-AF65-F5344CB8AC3E}">
        <p14:creationId xmlns:p14="http://schemas.microsoft.com/office/powerpoint/2010/main" val="2748770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536A-43A3-AF4B-AF25-6862966D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30" y="980848"/>
            <a:ext cx="5445369" cy="1114784"/>
          </a:xfrm>
        </p:spPr>
        <p:txBody>
          <a:bodyPr/>
          <a:lstStyle/>
          <a:p>
            <a:r>
              <a:rPr lang="en-US" sz="2800" dirty="0"/>
              <a:t>Formalize HR and company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CE99-E168-E649-AF2A-035D1149B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30" y="2441347"/>
            <a:ext cx="5445370" cy="3454523"/>
          </a:xfrm>
        </p:spPr>
        <p:txBody>
          <a:bodyPr/>
          <a:lstStyle/>
          <a:p>
            <a:r>
              <a:rPr lang="en-US" dirty="0"/>
              <a:t>Make hiring in HR a priority -  find external hires with experience at already established companies with similar challenges</a:t>
            </a:r>
          </a:p>
          <a:p>
            <a:r>
              <a:rPr lang="en-US" dirty="0"/>
              <a:t>Establish a dedicated team for handling internal company HR (vs. recruiting), give them authority to make key decisions</a:t>
            </a:r>
          </a:p>
          <a:p>
            <a:r>
              <a:rPr lang="en-US" dirty="0"/>
              <a:t>Define and document company policies and formal complaint process for interpersonal issues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73A22-8837-9C48-8C56-27375680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462F3F-7167-844E-994D-EC6A6FD3A9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7D125F-DDBB-A644-A90A-E34E07BA1FEA}"/>
              </a:ext>
            </a:extLst>
          </p:cNvPr>
          <p:cNvSpPr txBox="1"/>
          <p:nvPr/>
        </p:nvSpPr>
        <p:spPr>
          <a:xfrm>
            <a:off x="6853491" y="6306900"/>
            <a:ext cx="4148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(Holder &amp; </a:t>
            </a:r>
            <a:r>
              <a:rPr lang="en-US" dirty="0" err="1"/>
              <a:t>Albarrán</a:t>
            </a:r>
            <a:r>
              <a:rPr lang="en-US" dirty="0"/>
              <a:t>, 2017; Johnston, 2015)</a:t>
            </a:r>
          </a:p>
        </p:txBody>
      </p:sp>
      <p:pic>
        <p:nvPicPr>
          <p:cNvPr id="11" name="Picture Placeholder 10" descr="A picture containing person, table, indoor, wooden&#10;&#10;Description automatically generated">
            <a:extLst>
              <a:ext uri="{FF2B5EF4-FFF2-40B4-BE49-F238E27FC236}">
                <a16:creationId xmlns:a16="http://schemas.microsoft.com/office/drawing/2014/main" id="{7BD090FE-47C3-544E-B094-9D9ED04C994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0" y="0"/>
            <a:ext cx="5210175" cy="5961063"/>
          </a:xfrm>
        </p:spPr>
      </p:pic>
    </p:spTree>
    <p:extLst>
      <p:ext uri="{BB962C8B-B14F-4D97-AF65-F5344CB8AC3E}">
        <p14:creationId xmlns:p14="http://schemas.microsoft.com/office/powerpoint/2010/main" val="4178139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536A-43A3-AF4B-AF25-6862966D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30" y="980848"/>
            <a:ext cx="5445369" cy="1114784"/>
          </a:xfrm>
        </p:spPr>
        <p:txBody>
          <a:bodyPr/>
          <a:lstStyle/>
          <a:p>
            <a:r>
              <a:rPr lang="en-US" sz="2800" dirty="0"/>
              <a:t>Redefine company values and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CE99-E168-E649-AF2A-035D1149B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30" y="2441347"/>
            <a:ext cx="5445370" cy="3454523"/>
          </a:xfrm>
        </p:spPr>
        <p:txBody>
          <a:bodyPr/>
          <a:lstStyle/>
          <a:p>
            <a:r>
              <a:rPr lang="en-US" dirty="0"/>
              <a:t>New values should be specific and highlight the desired state of the company; they should be inclusive and reflect positive outcomes </a:t>
            </a:r>
          </a:p>
          <a:p>
            <a:r>
              <a:rPr lang="en-US" dirty="0"/>
              <a:t>Company mission should represent a shared vision for Uber’s future – employees should provide feedback to management for developing mission</a:t>
            </a:r>
          </a:p>
          <a:p>
            <a:r>
              <a:rPr lang="en-US" dirty="0"/>
              <a:t>Values should align with the makeup of the company and its people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73A22-8837-9C48-8C56-27375680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18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462F3F-7167-844E-994D-EC6A6FD3A9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10" name="Picture Placeholder 9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DECEB4E0-344B-554E-8798-BBDC4409FCF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0" y="0"/>
            <a:ext cx="5210175" cy="596106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91014A-8BE8-E04C-BE57-5C41BCC53F2F}"/>
              </a:ext>
            </a:extLst>
          </p:cNvPr>
          <p:cNvSpPr txBox="1"/>
          <p:nvPr/>
        </p:nvSpPr>
        <p:spPr>
          <a:xfrm>
            <a:off x="6096000" y="6402665"/>
            <a:ext cx="5480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Gallos</a:t>
            </a:r>
            <a:r>
              <a:rPr lang="en-US" dirty="0"/>
              <a:t>, 2006; Holder &amp; </a:t>
            </a:r>
            <a:r>
              <a:rPr lang="en-US" dirty="0" err="1"/>
              <a:t>Albarrán</a:t>
            </a:r>
            <a:r>
              <a:rPr lang="en-US" dirty="0"/>
              <a:t>, 2017; Weissman, 2017)</a:t>
            </a:r>
          </a:p>
        </p:txBody>
      </p:sp>
    </p:spTree>
    <p:extLst>
      <p:ext uri="{BB962C8B-B14F-4D97-AF65-F5344CB8AC3E}">
        <p14:creationId xmlns:p14="http://schemas.microsoft.com/office/powerpoint/2010/main" val="266660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536A-43A3-AF4B-AF25-6862966D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544" y="962130"/>
            <a:ext cx="5299595" cy="1214540"/>
          </a:xfrm>
        </p:spPr>
        <p:txBody>
          <a:bodyPr/>
          <a:lstStyle/>
          <a:p>
            <a:r>
              <a:rPr lang="en-US" sz="2800" dirty="0"/>
              <a:t>Promote and hire for diversity &amp; Inclusion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CE99-E168-E649-AF2A-035D1149B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30" y="2441347"/>
            <a:ext cx="5445370" cy="3454523"/>
          </a:xfrm>
        </p:spPr>
        <p:txBody>
          <a:bodyPr/>
          <a:lstStyle/>
          <a:p>
            <a:r>
              <a:rPr lang="en-US" dirty="0"/>
              <a:t>Create a team focused on diversity at Uber</a:t>
            </a:r>
          </a:p>
          <a:p>
            <a:r>
              <a:rPr lang="en-US" dirty="0"/>
              <a:t>Look for opportunities to put women and people of color in management positions</a:t>
            </a:r>
          </a:p>
          <a:p>
            <a:r>
              <a:rPr lang="en-US" dirty="0"/>
              <a:t>Allow for flexible work to accommodate diverse needs of workforce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73A22-8837-9C48-8C56-27375680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462F3F-7167-844E-994D-EC6A6FD3A9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pic>
        <p:nvPicPr>
          <p:cNvPr id="10" name="Picture Placeholder 9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FD11E52A-4927-4145-80D3-059C09E9752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27" r="20827"/>
          <a:stretch>
            <a:fillRect/>
          </a:stretch>
        </p:blipFill>
        <p:spPr>
          <a:xfrm>
            <a:off x="0" y="0"/>
            <a:ext cx="5210175" cy="596106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A063B0-32B6-F942-8132-EB5FCAF9CA71}"/>
              </a:ext>
            </a:extLst>
          </p:cNvPr>
          <p:cNvSpPr txBox="1"/>
          <p:nvPr/>
        </p:nvSpPr>
        <p:spPr>
          <a:xfrm>
            <a:off x="8859079" y="6342618"/>
            <a:ext cx="2610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(Holder &amp; </a:t>
            </a:r>
            <a:r>
              <a:rPr lang="en-US" dirty="0" err="1"/>
              <a:t>Albarrán</a:t>
            </a:r>
            <a:r>
              <a:rPr lang="en-US" dirty="0"/>
              <a:t>, 2017)</a:t>
            </a:r>
          </a:p>
        </p:txBody>
      </p:sp>
    </p:spTree>
    <p:extLst>
      <p:ext uri="{BB962C8B-B14F-4D97-AF65-F5344CB8AC3E}">
        <p14:creationId xmlns:p14="http://schemas.microsoft.com/office/powerpoint/2010/main" val="1980606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894689-1528-AA46-B9D0-DFB361A17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36169-250E-6743-A35F-EB55E992B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Importance of HR and company policy</a:t>
            </a:r>
            <a:endParaRPr lang="en-US" b="1" dirty="0"/>
          </a:p>
          <a:p>
            <a:r>
              <a:rPr lang="en-US" b="1" dirty="0"/>
              <a:t>Positive psychology theory aligns with HR</a:t>
            </a:r>
            <a:r>
              <a:rPr lang="en-US" dirty="0"/>
              <a:t> – focuses on skill development, increasing motivation and happiness in the workplace, fostering ethical decision making, fostering creativity (</a:t>
            </a:r>
            <a:r>
              <a:rPr lang="en-US" dirty="0" err="1"/>
              <a:t>Sachau</a:t>
            </a:r>
            <a:r>
              <a:rPr lang="en-US" dirty="0"/>
              <a:t>, 2007)</a:t>
            </a:r>
          </a:p>
          <a:p>
            <a:r>
              <a:rPr lang="en-US" b="1" dirty="0"/>
              <a:t>Herzberg’s motivation-hygiene theory </a:t>
            </a:r>
            <a:r>
              <a:rPr lang="en-US" dirty="0"/>
              <a:t>– the lack of a safe work environment, bad interpersonal relationships, unfair company policies are demotivating factors for employees (</a:t>
            </a:r>
            <a:r>
              <a:rPr lang="en-US" dirty="0" err="1"/>
              <a:t>Sachau</a:t>
            </a:r>
            <a:r>
              <a:rPr lang="en-US" dirty="0"/>
              <a:t>, 2007)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Defining clear company values and goals</a:t>
            </a:r>
            <a:endParaRPr lang="en-US" dirty="0"/>
          </a:p>
          <a:p>
            <a:r>
              <a:rPr lang="en-US" b="1" dirty="0"/>
              <a:t>Goal setting and Vroom’s expectancy theory </a:t>
            </a:r>
            <a:r>
              <a:rPr lang="en-US" dirty="0"/>
              <a:t>– employees are more committed to company goals that are aligned with their own values; employees can be motivated through recognition and opportunities for career development (</a:t>
            </a:r>
            <a:r>
              <a:rPr lang="en-US" dirty="0" err="1"/>
              <a:t>Gallos</a:t>
            </a:r>
            <a:r>
              <a:rPr lang="en-US" dirty="0"/>
              <a:t>, 2006; Mayhew, 2019; Wynter-Palmer, 2012)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Promoting diversity and inclusion</a:t>
            </a:r>
            <a:endParaRPr lang="en-US" dirty="0"/>
          </a:p>
          <a:p>
            <a:r>
              <a:rPr lang="en-US" b="1" dirty="0"/>
              <a:t>Role modeling theories</a:t>
            </a:r>
            <a:r>
              <a:rPr lang="en-US" dirty="0"/>
              <a:t>– employees model the behavior of those with influence; if those at the top model inclusivity and a more diverse background, those values will ideally translate to the rest of Uber (Lawson &amp; Price, 2003)</a:t>
            </a:r>
            <a:endParaRPr lang="en-US" b="1" dirty="0"/>
          </a:p>
          <a:p>
            <a:endParaRPr lang="en-US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BAC5AA-81BF-A849-87A3-37005042B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RATONAL OF STRATEGIES</a:t>
            </a:r>
          </a:p>
        </p:txBody>
      </p:sp>
    </p:spTree>
    <p:extLst>
      <p:ext uri="{BB962C8B-B14F-4D97-AF65-F5344CB8AC3E}">
        <p14:creationId xmlns:p14="http://schemas.microsoft.com/office/powerpoint/2010/main" val="2709975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894689-1528-AA46-B9D0-DFB361A17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BAC5AA-81BF-A849-87A3-37005042B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RESEARCH-BASED RATONAL OF STRATEGIES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08A64D3-082E-2648-8014-3DC0168879C2}"/>
              </a:ext>
            </a:extLst>
          </p:cNvPr>
          <p:cNvSpPr txBox="1">
            <a:spLocks/>
          </p:cNvSpPr>
          <p:nvPr/>
        </p:nvSpPr>
        <p:spPr>
          <a:xfrm>
            <a:off x="515816" y="1878634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Company policies should focus on employee recognition and opportunities for learning and development</a:t>
            </a:r>
          </a:p>
          <a:p>
            <a:r>
              <a:rPr lang="en-US" dirty="0"/>
              <a:t>Research shows that employees are happier and more engaged with their work when given opportunities to challenge themselves and are provided with consistent feedback (</a:t>
            </a:r>
            <a:r>
              <a:rPr lang="en-US" dirty="0" err="1"/>
              <a:t>Sachau</a:t>
            </a:r>
            <a:r>
              <a:rPr lang="en-US" dirty="0"/>
              <a:t>, 2007)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Clear values should highlight the direction Uber wants to take as a company</a:t>
            </a:r>
            <a:endParaRPr lang="en-US" dirty="0"/>
          </a:p>
          <a:p>
            <a:r>
              <a:rPr lang="en-US" dirty="0"/>
              <a:t>Companies with a strong mission and shared sense of culture outperform the competition (</a:t>
            </a:r>
            <a:r>
              <a:rPr lang="en-US" dirty="0" err="1"/>
              <a:t>Gallos</a:t>
            </a:r>
            <a:r>
              <a:rPr lang="en-US" dirty="0"/>
              <a:t>, 2006)</a:t>
            </a:r>
          </a:p>
          <a:p>
            <a:r>
              <a:rPr lang="en-US" dirty="0"/>
              <a:t>Hire those who embody the values; Employees more likely to work to accomplish company goals when they believe they are in line with their own values (</a:t>
            </a:r>
            <a:r>
              <a:rPr lang="en-US" dirty="0" err="1"/>
              <a:t>Gallos</a:t>
            </a:r>
            <a:r>
              <a:rPr lang="en-US" dirty="0"/>
              <a:t>, 2006)</a:t>
            </a:r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Management should model characteristics and behavior Uber wishes to emulate across all employees</a:t>
            </a:r>
          </a:p>
          <a:p>
            <a:r>
              <a:rPr lang="en-US" dirty="0"/>
              <a:t>Employee behavior at an organization is impacted by the groups with whom they identify (Lawson &amp; Price, 2003); visible diversity across the org can hopefully foster more inclusive behaviors</a:t>
            </a:r>
          </a:p>
        </p:txBody>
      </p:sp>
    </p:spTree>
    <p:extLst>
      <p:ext uri="{BB962C8B-B14F-4D97-AF65-F5344CB8AC3E}">
        <p14:creationId xmlns:p14="http://schemas.microsoft.com/office/powerpoint/2010/main" val="748838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13FBB69-ED51-2D43-B7F2-ACD3356F2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3531" y="2693654"/>
            <a:ext cx="6179512" cy="1317851"/>
          </a:xfrm>
        </p:spPr>
        <p:txBody>
          <a:bodyPr>
            <a:noAutofit/>
          </a:bodyPr>
          <a:lstStyle/>
          <a:p>
            <a:r>
              <a:rPr lang="en-US" sz="3000" dirty="0"/>
              <a:t>EFFECTS OF ORGANIZATIONAL CONSULTING STRATEGIES AT UBER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C38C0877-7A60-694D-A79C-D334F63FB456}"/>
              </a:ext>
            </a:extLst>
          </p:cNvPr>
          <p:cNvSpPr txBox="1">
            <a:spLocks/>
          </p:cNvSpPr>
          <p:nvPr/>
        </p:nvSpPr>
        <p:spPr>
          <a:xfrm>
            <a:off x="4753531" y="6364727"/>
            <a:ext cx="7233557" cy="36512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accent3"/>
                </a:solidFill>
              </a:rPr>
              <a:t>Glass Consulting GROUP</a:t>
            </a:r>
          </a:p>
        </p:txBody>
      </p:sp>
      <p:pic>
        <p:nvPicPr>
          <p:cNvPr id="5" name="Picture Placeholder 4" descr="A person sitting at a table in front of a window&#10;&#10;Description automatically generated">
            <a:extLst>
              <a:ext uri="{FF2B5EF4-FFF2-40B4-BE49-F238E27FC236}">
                <a16:creationId xmlns:a16="http://schemas.microsoft.com/office/drawing/2014/main" id="{F7AE0E08-858C-6F48-8634-2574CD2FD9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8495" r="284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45477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958" y="1029835"/>
            <a:ext cx="5445369" cy="1114784"/>
          </a:xfrm>
        </p:spPr>
        <p:txBody>
          <a:bodyPr/>
          <a:lstStyle/>
          <a:p>
            <a:r>
              <a:rPr lang="en-US"/>
              <a:t>Summary of effects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958" y="2490334"/>
            <a:ext cx="5445370" cy="3454523"/>
          </a:xfrm>
        </p:spPr>
        <p:txBody>
          <a:bodyPr/>
          <a:lstStyle/>
          <a:p>
            <a:r>
              <a:rPr lang="en-US" dirty="0"/>
              <a:t>Stronger organizational culture and clarity around expectations</a:t>
            </a:r>
          </a:p>
          <a:p>
            <a:r>
              <a:rPr lang="en-US" dirty="0"/>
              <a:t>Committed and more motivated employees</a:t>
            </a:r>
          </a:p>
          <a:p>
            <a:r>
              <a:rPr lang="en-US" dirty="0"/>
              <a:t>Diversified and developed skill 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23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Glass consulting group</a:t>
            </a:r>
            <a:endParaRPr lang="en-US" dirty="0"/>
          </a:p>
        </p:txBody>
      </p:sp>
      <p:pic>
        <p:nvPicPr>
          <p:cNvPr id="16" name="Picture Placeholder 15" descr="A picture containing text, sitting, laptop, open&#10;&#10;Description automatically generated">
            <a:extLst>
              <a:ext uri="{FF2B5EF4-FFF2-40B4-BE49-F238E27FC236}">
                <a16:creationId xmlns:a16="http://schemas.microsoft.com/office/drawing/2014/main" id="{86E365E7-B45E-F74A-BE7D-6A4E4F56648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2302" r="22302"/>
          <a:stretch>
            <a:fillRect/>
          </a:stretch>
        </p:blipFill>
        <p:spPr>
          <a:xfrm>
            <a:off x="0" y="-15875"/>
            <a:ext cx="4962525" cy="5961063"/>
          </a:xfrm>
        </p:spPr>
      </p:pic>
    </p:spTree>
    <p:extLst>
      <p:ext uri="{BB962C8B-B14F-4D97-AF65-F5344CB8AC3E}">
        <p14:creationId xmlns:p14="http://schemas.microsoft.com/office/powerpoint/2010/main" val="2019684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58-F26F-C445-A685-F24A2E0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958" y="1029835"/>
            <a:ext cx="5445369" cy="1114784"/>
          </a:xfrm>
        </p:spPr>
        <p:txBody>
          <a:bodyPr/>
          <a:lstStyle/>
          <a:p>
            <a:r>
              <a:rPr lang="en-US"/>
              <a:t>Summary of effects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B463-18F3-D444-8B26-9036B0812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958" y="2490334"/>
            <a:ext cx="5445370" cy="3454523"/>
          </a:xfrm>
        </p:spPr>
        <p:txBody>
          <a:bodyPr/>
          <a:lstStyle/>
          <a:p>
            <a:r>
              <a:rPr lang="en-US" dirty="0"/>
              <a:t>Stronger organizational culture and clarity around expectations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Example: Policies are written down and shared so that employees know what type of conduct is expected of them.</a:t>
            </a:r>
          </a:p>
          <a:p>
            <a:r>
              <a:rPr lang="en-US" dirty="0"/>
              <a:t>Committed and more motivated employees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Example: Employees set goals in line with the company’s mission, and are encouraged to develop their skills and talents in line with career progression</a:t>
            </a:r>
          </a:p>
          <a:p>
            <a:r>
              <a:rPr lang="en-US" dirty="0"/>
              <a:t>Diversified and developed skill set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Example: Emphasis on hiring for diversity brings in a wider range of experiences, makes it more visible and attainable across the 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38606-DAC1-724C-A8BA-84927F5E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24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7C1668-D7F5-5A43-9108-EA8A8547D3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Glass consulting group</a:t>
            </a:r>
            <a:endParaRPr lang="en-US" dirty="0"/>
          </a:p>
        </p:txBody>
      </p:sp>
      <p:pic>
        <p:nvPicPr>
          <p:cNvPr id="16" name="Picture Placeholder 15" descr="A picture containing text, sitting, laptop, open&#10;&#10;Description automatically generated">
            <a:extLst>
              <a:ext uri="{FF2B5EF4-FFF2-40B4-BE49-F238E27FC236}">
                <a16:creationId xmlns:a16="http://schemas.microsoft.com/office/drawing/2014/main" id="{86E365E7-B45E-F74A-BE7D-6A4E4F56648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2302" r="22302"/>
          <a:stretch>
            <a:fillRect/>
          </a:stretch>
        </p:blipFill>
        <p:spPr>
          <a:xfrm>
            <a:off x="0" y="-15875"/>
            <a:ext cx="4962525" cy="5961063"/>
          </a:xfrm>
        </p:spPr>
      </p:pic>
    </p:spTree>
    <p:extLst>
      <p:ext uri="{BB962C8B-B14F-4D97-AF65-F5344CB8AC3E}">
        <p14:creationId xmlns:p14="http://schemas.microsoft.com/office/powerpoint/2010/main" val="2850552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536A-43A3-AF4B-AF25-6862966D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30" y="980848"/>
            <a:ext cx="5445369" cy="1114784"/>
          </a:xfrm>
        </p:spPr>
        <p:txBody>
          <a:bodyPr/>
          <a:lstStyle/>
          <a:p>
            <a:r>
              <a:rPr lang="en-US" sz="2800" dirty="0"/>
              <a:t>Impacts of Formalized HR and company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CE99-E168-E649-AF2A-035D1149B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30" y="2441347"/>
            <a:ext cx="5445370" cy="3454523"/>
          </a:xfrm>
        </p:spPr>
        <p:txBody>
          <a:bodyPr/>
          <a:lstStyle/>
          <a:p>
            <a:r>
              <a:rPr lang="en-US" dirty="0"/>
              <a:t>Process and resources for conflict resolution</a:t>
            </a:r>
          </a:p>
          <a:p>
            <a:pPr lvl="1"/>
            <a:r>
              <a:rPr lang="en-US" dirty="0"/>
              <a:t>Formalizing policies reinforces organizational culture; what behavior is appropriate and expected </a:t>
            </a:r>
          </a:p>
          <a:p>
            <a:r>
              <a:rPr lang="en-US" dirty="0"/>
              <a:t>Focus and facilitation of training and development</a:t>
            </a:r>
          </a:p>
          <a:p>
            <a:pPr lvl="1"/>
            <a:r>
              <a:rPr lang="en-US" dirty="0"/>
              <a:t>Employees feel valued by the company; morale increases </a:t>
            </a:r>
          </a:p>
          <a:p>
            <a:r>
              <a:rPr lang="en-US" dirty="0"/>
              <a:t>Improved employee relations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73A22-8837-9C48-8C56-27375680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25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462F3F-7167-844E-994D-EC6A6FD3A9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7D125F-DDBB-A644-A90A-E34E07BA1FEA}"/>
              </a:ext>
            </a:extLst>
          </p:cNvPr>
          <p:cNvSpPr txBox="1"/>
          <p:nvPr/>
        </p:nvSpPr>
        <p:spPr>
          <a:xfrm>
            <a:off x="6853491" y="6306900"/>
            <a:ext cx="3797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Schraeder</a:t>
            </a:r>
            <a:r>
              <a:rPr lang="en-US" dirty="0"/>
              <a:t> &amp; Jordan, 2011; Scott, n.d.)</a:t>
            </a:r>
          </a:p>
        </p:txBody>
      </p:sp>
      <p:pic>
        <p:nvPicPr>
          <p:cNvPr id="11" name="Picture Placeholder 10" descr="A picture containing person, table, indoor, wooden&#10;&#10;Description automatically generated">
            <a:extLst>
              <a:ext uri="{FF2B5EF4-FFF2-40B4-BE49-F238E27FC236}">
                <a16:creationId xmlns:a16="http://schemas.microsoft.com/office/drawing/2014/main" id="{7BD090FE-47C3-544E-B094-9D9ED04C994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0" y="0"/>
            <a:ext cx="5210175" cy="5961063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531CA40-99B0-1440-AE56-CD62CEDBFC56}"/>
              </a:ext>
            </a:extLst>
          </p:cNvPr>
          <p:cNvSpPr/>
          <p:nvPr/>
        </p:nvSpPr>
        <p:spPr>
          <a:xfrm>
            <a:off x="5210175" y="74957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chemeClr val="accent3"/>
                </a:solidFill>
              </a:rPr>
              <a:t>Research based rationale</a:t>
            </a:r>
          </a:p>
        </p:txBody>
      </p:sp>
    </p:spTree>
    <p:extLst>
      <p:ext uri="{BB962C8B-B14F-4D97-AF65-F5344CB8AC3E}">
        <p14:creationId xmlns:p14="http://schemas.microsoft.com/office/powerpoint/2010/main" val="13302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536A-43A3-AF4B-AF25-6862966D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30" y="980848"/>
            <a:ext cx="5445369" cy="1114784"/>
          </a:xfrm>
        </p:spPr>
        <p:txBody>
          <a:bodyPr/>
          <a:lstStyle/>
          <a:p>
            <a:r>
              <a:rPr lang="en-US" sz="2800" dirty="0"/>
              <a:t>IMPACTS OF CLEAR company values and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CE99-E168-E649-AF2A-035D1149B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30" y="2441347"/>
            <a:ext cx="5445370" cy="3454523"/>
          </a:xfrm>
        </p:spPr>
        <p:txBody>
          <a:bodyPr/>
          <a:lstStyle/>
          <a:p>
            <a:r>
              <a:rPr lang="en-US" dirty="0"/>
              <a:t>Motivation increases when employees set goals for themselves and see alignment with the company’s mission (per Expectancy Theory)</a:t>
            </a:r>
          </a:p>
          <a:p>
            <a:r>
              <a:rPr lang="en-US" dirty="0"/>
              <a:t>When employees take part in providing feedback and drafting goals - commitment to company increases</a:t>
            </a:r>
          </a:p>
          <a:p>
            <a:r>
              <a:rPr lang="en-US" dirty="0"/>
              <a:t>Motivation also increases once employees see results – both at company level and in individual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73A22-8837-9C48-8C56-27375680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26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462F3F-7167-844E-994D-EC6A6FD3A9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91014A-8BE8-E04C-BE57-5C41BCC53F2F}"/>
              </a:ext>
            </a:extLst>
          </p:cNvPr>
          <p:cNvSpPr txBox="1"/>
          <p:nvPr/>
        </p:nvSpPr>
        <p:spPr>
          <a:xfrm>
            <a:off x="8656320" y="6402665"/>
            <a:ext cx="273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Schraeder</a:t>
            </a:r>
            <a:r>
              <a:rPr lang="en-US" dirty="0"/>
              <a:t> &amp; Jordan, 2011)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A0BB16-5229-F144-AAFD-9AFC8FDF1BB8}"/>
              </a:ext>
            </a:extLst>
          </p:cNvPr>
          <p:cNvSpPr/>
          <p:nvPr/>
        </p:nvSpPr>
        <p:spPr>
          <a:xfrm>
            <a:off x="5210175" y="22860"/>
            <a:ext cx="2315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accent3"/>
                </a:solidFill>
              </a:rPr>
              <a:t>Research based rationale</a:t>
            </a:r>
          </a:p>
        </p:txBody>
      </p:sp>
      <p:pic>
        <p:nvPicPr>
          <p:cNvPr id="12" name="Picture Placeholder 11" descr="A group of people in a room&#10;&#10;Description automatically generated">
            <a:extLst>
              <a:ext uri="{FF2B5EF4-FFF2-40B4-BE49-F238E27FC236}">
                <a16:creationId xmlns:a16="http://schemas.microsoft.com/office/drawing/2014/main" id="{24FD9349-CE3B-F94E-906A-FDEAA64E07B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20638" y="-23813"/>
            <a:ext cx="5210175" cy="5961063"/>
          </a:xfrm>
        </p:spPr>
      </p:pic>
    </p:spTree>
    <p:extLst>
      <p:ext uri="{BB962C8B-B14F-4D97-AF65-F5344CB8AC3E}">
        <p14:creationId xmlns:p14="http://schemas.microsoft.com/office/powerpoint/2010/main" val="3925308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536A-43A3-AF4B-AF25-6862966D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30" y="699240"/>
            <a:ext cx="5299595" cy="1214540"/>
          </a:xfrm>
        </p:spPr>
        <p:txBody>
          <a:bodyPr/>
          <a:lstStyle/>
          <a:p>
            <a:r>
              <a:rPr lang="en-US" sz="2800" dirty="0"/>
              <a:t>IMPACTS OF A DIVERSE AND INCLUSIVE WORKPLACE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CE99-E168-E649-AF2A-035D1149B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30" y="2441347"/>
            <a:ext cx="5445370" cy="3454523"/>
          </a:xfrm>
        </p:spPr>
        <p:txBody>
          <a:bodyPr/>
          <a:lstStyle/>
          <a:p>
            <a:r>
              <a:rPr lang="en-US" dirty="0"/>
              <a:t>Improved creativity, wider range of skills, increased productivity</a:t>
            </a:r>
          </a:p>
          <a:p>
            <a:r>
              <a:rPr lang="en-US" dirty="0"/>
              <a:t>Improved employee engagement, reduced turnover</a:t>
            </a:r>
          </a:p>
          <a:p>
            <a:r>
              <a:rPr lang="en-US" dirty="0"/>
              <a:t>Improved cultural insights, management becomes more aware of and can support employees with unique differences and challenges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73A22-8837-9C48-8C56-27375680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27</a:t>
            </a:fld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462F3F-7167-844E-994D-EC6A6FD3A9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Glass consulting group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A063B0-32B6-F942-8132-EB5FCAF9CA71}"/>
              </a:ext>
            </a:extLst>
          </p:cNvPr>
          <p:cNvSpPr txBox="1"/>
          <p:nvPr/>
        </p:nvSpPr>
        <p:spPr>
          <a:xfrm>
            <a:off x="7670359" y="6402665"/>
            <a:ext cx="3902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(Clarke, n.d.; </a:t>
            </a:r>
            <a:r>
              <a:rPr lang="en-US" dirty="0" err="1"/>
              <a:t>Schraeder</a:t>
            </a:r>
            <a:r>
              <a:rPr lang="en-US" dirty="0"/>
              <a:t> &amp; Jordan, 2011)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75180-7B1F-1144-98C2-DDA1B60496F0}"/>
              </a:ext>
            </a:extLst>
          </p:cNvPr>
          <p:cNvSpPr/>
          <p:nvPr/>
        </p:nvSpPr>
        <p:spPr>
          <a:xfrm>
            <a:off x="5210175" y="22860"/>
            <a:ext cx="2315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accent3"/>
                </a:solidFill>
              </a:rPr>
              <a:t>Research based rationale</a:t>
            </a:r>
          </a:p>
        </p:txBody>
      </p:sp>
      <p:pic>
        <p:nvPicPr>
          <p:cNvPr id="12" name="Picture Placeholder 11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8D3F0F17-3EF3-F44A-8308-AA1934A9868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866" r="20866"/>
          <a:stretch>
            <a:fillRect/>
          </a:stretch>
        </p:blipFill>
        <p:spPr>
          <a:xfrm>
            <a:off x="20638" y="0"/>
            <a:ext cx="5210175" cy="5961063"/>
          </a:xfrm>
        </p:spPr>
      </p:pic>
    </p:spTree>
    <p:extLst>
      <p:ext uri="{BB962C8B-B14F-4D97-AF65-F5344CB8AC3E}">
        <p14:creationId xmlns:p14="http://schemas.microsoft.com/office/powerpoint/2010/main" val="19084891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894689-1528-AA46-B9D0-DFB361A17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28</a:t>
            </a:fld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36169-250E-6743-A35F-EB55E992B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Additional techniques to positively address these impacts include:</a:t>
            </a:r>
            <a:endParaRPr lang="en-US" b="1" dirty="0"/>
          </a:p>
          <a:p>
            <a:r>
              <a:rPr lang="en-US" dirty="0"/>
              <a:t>Involve employees in designing initiatives, programs, goals</a:t>
            </a:r>
          </a:p>
          <a:p>
            <a:r>
              <a:rPr lang="en-US" dirty="0"/>
              <a:t>Management should be involved to facilitate but not dictate</a:t>
            </a:r>
          </a:p>
          <a:p>
            <a:r>
              <a:rPr lang="en-US" dirty="0"/>
              <a:t>Make use of existing resources, people, materials, etc.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Gallos</a:t>
            </a:r>
            <a:r>
              <a:rPr lang="en-US" dirty="0"/>
              <a:t>, 2006)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Performance and Training Initiatives</a:t>
            </a:r>
            <a:endParaRPr lang="en-US" b="1" dirty="0"/>
          </a:p>
          <a:p>
            <a:r>
              <a:rPr lang="en-US" dirty="0"/>
              <a:t>Provide consistent feedback and performance appraisals</a:t>
            </a:r>
          </a:p>
          <a:p>
            <a:r>
              <a:rPr lang="en-US" dirty="0"/>
              <a:t>Rewards and recognition - must be something of value to employees</a:t>
            </a:r>
          </a:p>
          <a:p>
            <a:r>
              <a:rPr lang="en-US" dirty="0"/>
              <a:t>Coaching and mentoring opportunities; give employees multiple options for learning and make it applicable to them now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Schraeder</a:t>
            </a:r>
            <a:r>
              <a:rPr lang="en-US" dirty="0"/>
              <a:t> &amp; Jordan, 2011)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BAC5AA-81BF-A849-87A3-37005042B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UBER’S RECOMMENDED REPONSE</a:t>
            </a:r>
          </a:p>
        </p:txBody>
      </p:sp>
    </p:spTree>
    <p:extLst>
      <p:ext uri="{BB962C8B-B14F-4D97-AF65-F5344CB8AC3E}">
        <p14:creationId xmlns:p14="http://schemas.microsoft.com/office/powerpoint/2010/main" val="98846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02A293F-91B7-40E6-B378-A5EED474FF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0" y="670396"/>
            <a:ext cx="4424363" cy="5517210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DD519AC-7392-4C53-9E3F-08F1208BC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A294210-0A3A-40B7-8019-FDFD9DA759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tamara.glass@snhu.edu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ABAD79F-DC94-4F5D-8A43-C69B1B42666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 err="1"/>
              <a:t>glassconsultinggoup.com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28C13B-598A-7142-BE17-9244BF559341}"/>
              </a:ext>
            </a:extLst>
          </p:cNvPr>
          <p:cNvSpPr txBox="1"/>
          <p:nvPr/>
        </p:nvSpPr>
        <p:spPr>
          <a:xfrm>
            <a:off x="5063490" y="6069330"/>
            <a:ext cx="4508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All images retrieved from http://</a:t>
            </a:r>
            <a:r>
              <a:rPr lang="en-US" sz="1600" i="1" dirty="0" err="1"/>
              <a:t>www.unsplash.com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352097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030A0"/>
      </a:accent1>
      <a:accent2>
        <a:srgbClr val="404040"/>
      </a:accent2>
      <a:accent3>
        <a:srgbClr val="7F7F7F"/>
      </a:accent3>
      <a:accent4>
        <a:srgbClr val="C7A2E3"/>
      </a:accent4>
      <a:accent5>
        <a:srgbClr val="48A1FA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468121_Coastal presentation_RVA_v5" id="{5B652A6C-03CB-4457-ADFC-1C5BB6605FEF}" vid="{F00112C4-F9F0-4BD0-BC95-5242C8B0F7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2949B46-24C4-420B-AB49-DDC88FEB99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46D58D-B27D-4B23-AEA1-AE974AB622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0CE401-796E-4493-905E-4DDA5AF62AB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1842</Words>
  <Application>Microsoft Macintosh PowerPoint</Application>
  <PresentationFormat>Widescreen</PresentationFormat>
  <Paragraphs>237</Paragraphs>
  <Slides>29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Organizational challenges at uber</vt:lpstr>
      <vt:lpstr>OVERVIEW of topics</vt:lpstr>
      <vt:lpstr>background</vt:lpstr>
      <vt:lpstr>Analysis of key issues</vt:lpstr>
      <vt:lpstr>ANALYSIS of key issues, continued</vt:lpstr>
      <vt:lpstr>PowerPoint Presentation</vt:lpstr>
      <vt:lpstr>PowerPoint Presentation</vt:lpstr>
      <vt:lpstr>Measurement approaches</vt:lpstr>
      <vt:lpstr>PowerPoint Presentation</vt:lpstr>
      <vt:lpstr>PowerPoint Presentation</vt:lpstr>
      <vt:lpstr>diagnosis</vt:lpstr>
      <vt:lpstr>PowerPoint Presentation</vt:lpstr>
      <vt:lpstr>PowerPoint Presentation</vt:lpstr>
      <vt:lpstr>PowerPoint Presentation</vt:lpstr>
      <vt:lpstr>STRATEGIES FOR ADDRESSING Organizational CHALLENGES AT UBER</vt:lpstr>
      <vt:lpstr>Proposed strategies</vt:lpstr>
      <vt:lpstr>Formalize HR and company policies</vt:lpstr>
      <vt:lpstr>Redefine company values and mission</vt:lpstr>
      <vt:lpstr>Promote and hire for diversity &amp; Inclusion</vt:lpstr>
      <vt:lpstr>THEORETICAL RATONAL OF STRATEGIES</vt:lpstr>
      <vt:lpstr>RESEARCH-BASED RATONAL OF STRATEGIES</vt:lpstr>
      <vt:lpstr>EFFECTS OF ORGANIZATIONAL CONSULTING STRATEGIES AT UBER</vt:lpstr>
      <vt:lpstr>Summary of effects</vt:lpstr>
      <vt:lpstr>Summary of effects</vt:lpstr>
      <vt:lpstr>Impacts of Formalized HR and company policies</vt:lpstr>
      <vt:lpstr>IMPACTS OF CLEAR company values and mission</vt:lpstr>
      <vt:lpstr>IMPACTS OF A DIVERSE AND INCLUSIVE WORKPLACE</vt:lpstr>
      <vt:lpstr>UBER’S RECOMMENDED REPONSE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Tamara Glass</dc:creator>
  <cp:lastModifiedBy/>
  <cp:revision>1</cp:revision>
  <dcterms:created xsi:type="dcterms:W3CDTF">2020-02-04T19:59:42Z</dcterms:created>
  <dcterms:modified xsi:type="dcterms:W3CDTF">2020-03-27T14:09:08Z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