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27"/>
  </p:notesMasterIdLst>
  <p:handoutMasterIdLst>
    <p:handoutMasterId r:id="rId28"/>
  </p:handoutMasterIdLst>
  <p:sldIdLst>
    <p:sldId id="256" r:id="rId5"/>
    <p:sldId id="277" r:id="rId6"/>
    <p:sldId id="307" r:id="rId7"/>
    <p:sldId id="278" r:id="rId8"/>
    <p:sldId id="302" r:id="rId9"/>
    <p:sldId id="303" r:id="rId10"/>
    <p:sldId id="304" r:id="rId11"/>
    <p:sldId id="305" r:id="rId12"/>
    <p:sldId id="308" r:id="rId13"/>
    <p:sldId id="273" r:id="rId14"/>
    <p:sldId id="312" r:id="rId15"/>
    <p:sldId id="313" r:id="rId16"/>
    <p:sldId id="314" r:id="rId17"/>
    <p:sldId id="315" r:id="rId18"/>
    <p:sldId id="319" r:id="rId19"/>
    <p:sldId id="316" r:id="rId20"/>
    <p:sldId id="317" r:id="rId21"/>
    <p:sldId id="320" r:id="rId22"/>
    <p:sldId id="321" r:id="rId23"/>
    <p:sldId id="322" r:id="rId24"/>
    <p:sldId id="265" r:id="rId25"/>
    <p:sldId id="31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7030A0"/>
    <a:srgbClr val="00B0F0"/>
    <a:srgbClr val="0070C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43" autoAdjust="0"/>
    <p:restoredTop sz="88427" autoAdjust="0"/>
  </p:normalViewPr>
  <p:slideViewPr>
    <p:cSldViewPr snapToGrid="0" showGuides="1">
      <p:cViewPr varScale="1">
        <p:scale>
          <a:sx n="97" d="100"/>
          <a:sy n="97" d="100"/>
        </p:scale>
        <p:origin x="28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50" d="100"/>
          <a:sy n="50" d="100"/>
        </p:scale>
        <p:origin x="2640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9263-8DF9-4907-970E-1CFD040DC73A}" type="datetimeFigureOut">
              <a:rPr lang="en-US" smtClean="0"/>
              <a:t>3/22/20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AE485-B3C6-4830-BBC8-C6E008BDD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B412-7BFF-46C7-AB5E-DE35F66C9933}" type="datetimeFigureOut">
              <a:rPr lang="en-US" noProof="0" smtClean="0"/>
              <a:t>3/22/20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CE04-E13C-4837-B6DD-B388E7CAA05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1398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2D2FC-F792-DC44-BBE9-FA9F003BE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9527D-BC08-8A49-AEB9-E25623BB51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10E08-C874-6B4C-8B69-A7AF0F1B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3407-1483-4B80-86DE-DAE1D4D89093}" type="datetimeFigureOut">
              <a:rPr lang="en-US" noProof="0" smtClean="0"/>
              <a:t>3/22/20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C81EA-FCE0-2E43-B5CC-3B33589F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6C4FF-8BEA-7541-BA89-C8A0DF47C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3A18-665E-7141-BA03-8BC6E6FD336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680306-C1CF-E046-92B5-A7C9417DE29D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5CF88D3E-84AE-8B4B-9EA3-D1CA6E6E5BF8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823D2BA-7AD7-F64C-94D5-FD8AAAD75FA2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946680E-F39E-7847-87A2-4ED2970325D4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230E88F-BA6B-2046-8C85-30EAFC0B38C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11D5F2B-C929-4549-B506-AA8A7ECE066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34C3E67D-7D51-904E-8307-E8157DF432BF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7BE788-227F-1D40-B986-9317169C1A4B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569B1B-F0FF-C843-B0F5-6BBAA68D46FB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7929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88E87-7B1A-0541-A7B4-4D458C9A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BF2FE-5C77-FF40-8568-6E53C974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347C1-C270-9949-A081-3622BFED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031F5-C676-E44E-93AB-F577BA0E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2B64F-4470-BE4C-B03D-C1587AC8C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CF3AE8-9434-014B-B97A-0C21458A784E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E2A218-4479-1647-A93C-A41F1FB9DAAD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C6822CE-4081-8647-8546-3A76A543011E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7A74F9D-6221-4944-95B3-820C12304163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1849ABE-EE71-004C-92A8-19C3D743908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A73D1C6-9E20-674E-B612-D365AAFF1F3C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1F2B634-222D-444F-A9FF-0811DADDA870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DD3ED56-0CF8-B04E-AD8A-709091CB0B6B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A17E20A8-A9F1-DC4B-8CD5-79DDC2F93CC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FB0A514-2C25-EE40-91B0-9B077885530B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008911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E25EF-0457-AF49-9DE5-020B3B2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AA572-2CA7-F44D-A02C-2B9A9D8CB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B16F2-1B45-5F4D-BF81-F126DCC32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34EC2-28A6-A14E-9EAA-90C1850C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65A18-5F6C-024B-82DE-01B849FF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A43B1F-C314-2245-B7C7-1876B21A3687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AC040C59-5FE4-044E-B1CD-60185BCE01C5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89488AC-9416-B441-AFC1-458544F5308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BC3E4B3-6617-3A4F-B36C-63D9669FEB22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52DFC92-2587-F948-B290-B1E1DBC8BEEE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114F7C4-15D4-3446-BD69-D8BE6A3AC3E8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13E107C0-EE20-E042-B874-3C38AA04F56B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1C5F965-C446-AF42-BE0D-E5961BED3F4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291385-7DA7-0046-B3A0-9D525263DD23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F084106-AFFB-1F48-B63F-412C2E4CBD2D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A64139-4906-A34E-8FDE-011F3B2929DF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52076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0B1D-49BD-E94C-B0A7-E28C86A51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8646E-1991-D145-9D61-6C01CC5C5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53F7E-41F0-634C-BA14-F1385422D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30897-DC26-214E-B378-C5149F83A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936EC-DA94-2943-ACAE-0A0D92FEB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C62CCE-962E-204B-93F1-A1F66B64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8882B04-56A1-F14C-9D66-3AD1B850F1F3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134ED4-8900-9D4A-AB97-6F65161FAD52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0BB387C-95E0-BC46-9B8D-1465E6AE97E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EC0DE8-2916-ED44-894E-C2B38211B860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49CC715-701D-FE46-A713-BCFD1A868F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38B4A8E-D72E-FE45-8C0D-83B8AA7D35B6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B98ABE5-804B-804A-8D66-490E3A062480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D931B83-CE1F-F34A-B71C-0DD12DE90831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1639BF43-63C3-AE4D-B128-FADB4FD25CE3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2BB27E-02BC-BC4C-B71B-F9E7E2946F5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640862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E272-1D0A-5C4F-AE83-7FD732903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DBB94-37BE-A947-B93D-2DCEACBFF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22EE0-9538-E54C-BA9F-725CA62E8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578CA-C1B1-7C4D-B1A4-F506BCBD5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E0360B-F72E-F84B-A7A3-8C1C8E6FEB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241A81-C89D-8F46-93B6-C08C472A4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4E1440-FE40-A74A-9965-292DFB69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AECC5D-6E69-7B41-979E-FF01E54E3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3219000-2656-9640-B095-DA758AE5460D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F009274-F0DA-6549-AEC6-1A7F8FDFADA9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BDA874-3257-4945-B7C3-74084652D3DA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BD25BD-7D7F-C149-A646-455628BF4AD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190A364-9ACE-5A45-A288-6B8EB271AA2B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04CF92-C282-0047-AA03-451A57939258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8425079-B9FC-C241-BBAB-6E3AA924EDB2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F84247-555A-1D4A-837F-BB6C8CFBE4E7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4783BFE8-5677-AF47-A376-E298CE22A82B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A711B2-DF0C-AF40-AD22-AC4DA750FD66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5050276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8A59-D88A-EF40-AC87-B7EE2E082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5A1A4-5410-9E42-9F86-C3FB0DE36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D6C24-F1BD-4746-87DA-3055AB1A4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DBB07-4532-5342-B87E-EF2B3E00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9289D2-1393-EF46-BEE0-61D5B8103616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550DE59-F228-D04E-B696-7C73D3243FB3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2AA8C6-920D-C34F-AFED-599960FB22E5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042BB89C-78AC-8948-9097-66BCFF63855E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EF04719-72FE-AF4E-A9C7-D8372794A54A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74F8BD4-09A6-5F4F-927A-6C054720267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0CAD3F8-7243-954F-9329-51265E3A9A5E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FB288B8-9433-064C-9D3C-619B1EA081DC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34F628D6-23A2-484F-A976-697C8C032A80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DABB7E0-F092-3A45-A31F-5B30B1CC3469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15021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DE73B3-19C2-2443-B04E-796F89EE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426326-AC95-594B-BEDD-78215AF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E86A8-F325-744C-9774-EC54428DE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A1FBF1-633A-C841-8139-1977258E0A65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9673DBE-A3CC-7F46-A675-40DC9DE68AAB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22E24F1-1C91-854A-8E92-356709CDA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C4CC37C-8E4C-AD4D-9972-E715C185A27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6428F27-3DF6-F64B-BDE1-2BDADBB45A6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6919780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9261-A4D8-074A-B679-94CA37AB1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F6531-F8C3-0A41-8032-137C659C6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F4982-4D24-F948-80C6-7996A8AC8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C47B74-09D1-7A4A-AA1C-B31F7B1A5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7BB45-190E-7E4C-A62F-572D869F1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1D0CD6-4A20-AB43-AE8C-A59CEE7E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24B479-D969-064D-A13A-37ED7684B698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9BA7521-298C-FF4E-93B4-89C11ADF5CC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BD4C4F6-D8FC-414C-9499-938CF8B4FD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7B9CF629-7490-9E40-B561-4CC77F4D18D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A1F675E-A959-3C47-8E61-AF505A6DAFE2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A9008B4-F29C-C546-9E91-F6FAB2F4E18A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DE2EF8D-F8B1-3241-84A2-90487795C67B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00D9723-A4C6-ED4C-B265-7948A721AAE6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31C6F82-E462-F44B-9222-A01EB7FC2958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92E061F-942B-8943-9C8E-209666163C43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032852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836DB-4AB0-B34B-BBF6-380769001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AAEA6-6420-784D-BBB6-09CDB9B905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73E75-0CE2-024E-93EF-2FC382CF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EA5112-C20C-1747-A88C-275BE7B67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D3128-C42F-5B47-A087-5A8C68E2D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4724D-1803-AC4B-A2A3-53EC3063F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4212B1-3A75-F946-9352-7AD422280D82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9CADB8EC-0688-F34A-9F8E-97E2D6F1F845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49518A7-1881-334A-8ED7-3AAE298A8FD2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A3E3F6B-0558-1B4D-8863-3EA5DA69E5BF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20C10E1-810A-134C-8688-29DDBFD992EC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9173594-967F-B74D-9062-7EB9F8FB0C4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535253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3CE3E-0B36-944E-8615-6357145DD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8574D-27CB-3B41-B8B1-069351C04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54F64-57D3-F346-93F8-C5287BCA7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82F2A-67AA-144C-BF09-26AF26CFA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7005E-3F1E-B442-8EDB-A07264EC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590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025A31-0A99-0D46-A24D-07A56F035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10DA3D-2239-0245-82E0-2287DAFF98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A9E79-392F-DB41-AFD3-D3C86E55F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C0D94-9E63-6946-8652-87980600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47E8C-CEE4-0345-B201-6EC5CA71F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69005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3/22/20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6548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, and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defRPr sz="1800"/>
            </a:lvl1pPr>
            <a:lvl2pPr>
              <a:lnSpc>
                <a:spcPct val="100000"/>
              </a:lnSpc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buClr>
                <a:schemeClr val="accent1"/>
              </a:buClr>
              <a:defRPr sz="1400"/>
            </a:lvl3pPr>
            <a:lvl4pPr>
              <a:lnSpc>
                <a:spcPct val="100000"/>
              </a:lnSpc>
              <a:buClr>
                <a:schemeClr val="accent1"/>
              </a:buClr>
              <a:defRPr sz="1200"/>
            </a:lvl4pPr>
            <a:lvl5pPr>
              <a:lnSpc>
                <a:spcPct val="100000"/>
              </a:lnSpc>
              <a:buClr>
                <a:schemeClr val="accent1"/>
              </a:buCl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43137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3/22/20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Graphic 22" descr="Envelope">
            <a:extLst>
              <a:ext uri="{FF2B5EF4-FFF2-40B4-BE49-F238E27FC236}">
                <a16:creationId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8FC2D7-B114-3444-8684-995FC4D6D459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EE45073-ED8E-0544-85FA-9AF5A478417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8BAF06E-A8A8-484C-8F6C-E42EDC46BBCB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86EB62D-13C7-6E43-9D98-B706D2B9ADD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5CF3453-ED5A-024D-8815-C08EFA13D1A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Graphic 2" descr="Link">
            <a:extLst>
              <a:ext uri="{FF2B5EF4-FFF2-40B4-BE49-F238E27FC236}">
                <a16:creationId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98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3/22/20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CE8039-0D05-4A75-878A-907B8D44B9E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402252-45E8-45B3-BA5E-DFA33A4547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300C883-1ACE-4AF3-9875-792A769588D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75483D7-E612-43D2-9B0E-C69356C160D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79C5F2-4C7F-4470-A44F-E8AD69AC9FA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06530-697B-644B-BF19-538B7B6A9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144ED-09DC-024E-B2E5-5AB39F6D1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C0998-B066-B84B-989F-348E34E28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C5707-7C6C-364C-88A0-69CDC683B348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E3781-E212-7D40-856D-2AAC67CBB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5B58E-002A-A84B-A867-4789E294F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105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51" r:id="rId15"/>
    <p:sldLayoutId id="2147483660" r:id="rId16"/>
    <p:sldLayoutId id="2147483667" r:id="rId17"/>
    <p:sldLayoutId id="2147483668" r:id="rId18"/>
    <p:sldLayoutId id="2147483666" r:id="rId19"/>
    <p:sldLayoutId id="2147483669" r:id="rId20"/>
    <p:sldLayoutId id="2147483670" r:id="rId21"/>
    <p:sldLayoutId id="2147483671" r:id="rId22"/>
    <p:sldLayoutId id="2147483672" r:id="rId23"/>
    <p:sldLayoutId id="2147483664" r:id="rId24"/>
    <p:sldLayoutId id="2147483665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13FBB69-ED51-2D43-B7F2-ACD3356F2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8244" y="2441533"/>
            <a:ext cx="6125140" cy="1109996"/>
          </a:xfrm>
        </p:spPr>
        <p:txBody>
          <a:bodyPr>
            <a:noAutofit/>
          </a:bodyPr>
          <a:lstStyle/>
          <a:p>
            <a:r>
              <a:rPr lang="en-US" sz="3000" dirty="0" err="1"/>
              <a:t>Fortuga</a:t>
            </a:r>
            <a:r>
              <a:rPr lang="en-US" sz="3000" dirty="0"/>
              <a:t> artisans, </a:t>
            </a:r>
            <a:r>
              <a:rPr lang="en-US" sz="3000" dirty="0" err="1"/>
              <a:t>inc.</a:t>
            </a:r>
            <a:endParaRPr lang="en-US" sz="3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23F500F-02BA-C943-9EF8-7B5AAD22F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3531" y="3661498"/>
            <a:ext cx="7233557" cy="365125"/>
          </a:xfrm>
        </p:spPr>
        <p:txBody>
          <a:bodyPr>
            <a:normAutofit/>
          </a:bodyPr>
          <a:lstStyle/>
          <a:p>
            <a:r>
              <a:rPr lang="en-US" dirty="0"/>
              <a:t>A leadership case study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4137CEF-96EF-B047-B920-78430A9BE9CB}"/>
              </a:ext>
            </a:extLst>
          </p:cNvPr>
          <p:cNvSpPr txBox="1">
            <a:spLocks/>
          </p:cNvSpPr>
          <p:nvPr/>
        </p:nvSpPr>
        <p:spPr>
          <a:xfrm>
            <a:off x="4753532" y="4246561"/>
            <a:ext cx="7233557" cy="3651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Prepared &amp; presented by Tamara Glass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38C0877-7A60-694D-A79C-D334F63FB456}"/>
              </a:ext>
            </a:extLst>
          </p:cNvPr>
          <p:cNvSpPr txBox="1">
            <a:spLocks/>
          </p:cNvSpPr>
          <p:nvPr/>
        </p:nvSpPr>
        <p:spPr>
          <a:xfrm>
            <a:off x="4753531" y="6364727"/>
            <a:ext cx="7233557" cy="3651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accent3"/>
                </a:solidFill>
              </a:rPr>
              <a:t>Glass Consulting GROUP</a:t>
            </a:r>
          </a:p>
        </p:txBody>
      </p:sp>
      <p:pic>
        <p:nvPicPr>
          <p:cNvPr id="18" name="Picture Placeholder 17" descr="A pencil on a table&#10;&#10;Description automatically generated">
            <a:extLst>
              <a:ext uri="{FF2B5EF4-FFF2-40B4-BE49-F238E27FC236}">
                <a16:creationId xmlns:a16="http://schemas.microsoft.com/office/drawing/2014/main" id="{07C0B32F-7D76-5544-9F45-0DE333D41F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807" r="258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440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8228" y="1029834"/>
            <a:ext cx="5445369" cy="1114784"/>
          </a:xfrm>
        </p:spPr>
        <p:txBody>
          <a:bodyPr/>
          <a:lstStyle/>
          <a:p>
            <a:r>
              <a:rPr lang="en-US" dirty="0"/>
              <a:t>OVERVIEW of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228" y="2576651"/>
            <a:ext cx="5445370" cy="3454523"/>
          </a:xfrm>
        </p:spPr>
        <p:txBody>
          <a:bodyPr/>
          <a:lstStyle/>
          <a:p>
            <a:r>
              <a:rPr lang="en-US" dirty="0"/>
              <a:t>Evaluation of Leadership Strategies</a:t>
            </a:r>
          </a:p>
          <a:p>
            <a:r>
              <a:rPr lang="en-US" dirty="0"/>
              <a:t>Selection of Recommended Leadership Strategies</a:t>
            </a:r>
          </a:p>
          <a:p>
            <a:r>
              <a:rPr lang="en-US" dirty="0"/>
              <a:t>Assessment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8" name="Picture Placeholder 7" descr="A picture containing indoor, white, cabinet, photo&#10;&#10;Description automatically generated">
            <a:extLst>
              <a:ext uri="{FF2B5EF4-FFF2-40B4-BE49-F238E27FC236}">
                <a16:creationId xmlns:a16="http://schemas.microsoft.com/office/drawing/2014/main" id="{8E18A97E-C7DC-6F45-84CD-CF52830B72E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-15875"/>
            <a:ext cx="5210175" cy="5961063"/>
          </a:xfrm>
        </p:spPr>
      </p:pic>
    </p:spTree>
    <p:extLst>
      <p:ext uri="{BB962C8B-B14F-4D97-AF65-F5344CB8AC3E}">
        <p14:creationId xmlns:p14="http://schemas.microsoft.com/office/powerpoint/2010/main" val="253036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0C494-CB0C-3249-B8F8-1E8FD4F5D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leadership STRATEGIES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C1BCA-197E-054D-ABB8-3D1BA9D7B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Flexibility, Sustainability, Change Management, Organizational Goals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CC0C5-6EE2-5841-ACAA-847B4F52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3</a:t>
            </a:fld>
            <a:endParaRPr lang="en-US" noProof="0" dirty="0"/>
          </a:p>
        </p:txBody>
      </p:sp>
      <p:pic>
        <p:nvPicPr>
          <p:cNvPr id="12" name="Picture Placeholder 11" descr="A group of people sitting around a wooden table&#10;&#10;Description automatically generated">
            <a:extLst>
              <a:ext uri="{FF2B5EF4-FFF2-40B4-BE49-F238E27FC236}">
                <a16:creationId xmlns:a16="http://schemas.microsoft.com/office/drawing/2014/main" id="{09686F5D-BC3E-3048-9F5A-9643C1B9A1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7158" b="27158"/>
          <a:stretch>
            <a:fillRect/>
          </a:stretch>
        </p:blipFill>
        <p:spPr/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5FE9C-DFEC-4C4D-A376-C6BF74672A3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104550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694" y="289862"/>
            <a:ext cx="5445369" cy="1114784"/>
          </a:xfrm>
        </p:spPr>
        <p:txBody>
          <a:bodyPr/>
          <a:lstStyle/>
          <a:p>
            <a:r>
              <a:rPr lang="en-US" sz="2800" dirty="0"/>
              <a:t>EVALUATION of leadership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694" y="2474005"/>
            <a:ext cx="5445370" cy="3454523"/>
          </a:xfrm>
        </p:spPr>
        <p:txBody>
          <a:bodyPr/>
          <a:lstStyle/>
          <a:p>
            <a:r>
              <a:rPr lang="en-US" dirty="0" err="1"/>
              <a:t>Fortuga’s</a:t>
            </a:r>
            <a:r>
              <a:rPr lang="en-US" dirty="0"/>
              <a:t> new CEO, Doug Jeffers, puts forth leadership tactics that have worked for him in the past and presumes will make him successful at </a:t>
            </a:r>
            <a:r>
              <a:rPr lang="en-US" dirty="0" err="1"/>
              <a:t>Fortuga</a:t>
            </a:r>
            <a:endParaRPr lang="en-US" dirty="0"/>
          </a:p>
          <a:p>
            <a:r>
              <a:rPr lang="en-US" dirty="0"/>
              <a:t>Tendency to hire his own connections to high powered positions vs. promoting from within a loyal base of existing employees</a:t>
            </a:r>
          </a:p>
          <a:p>
            <a:r>
              <a:rPr lang="en-US" dirty="0"/>
              <a:t>Makes decisions on his own and without consulting feedback of his staff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16A228F5-CF45-FE4E-9627-D1B07D2744A1}"/>
              </a:ext>
            </a:extLst>
          </p:cNvPr>
          <p:cNvSpPr txBox="1">
            <a:spLocks/>
          </p:cNvSpPr>
          <p:nvPr/>
        </p:nvSpPr>
        <p:spPr>
          <a:xfrm>
            <a:off x="5477610" y="1638782"/>
            <a:ext cx="3008434" cy="6010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Summary</a:t>
            </a:r>
          </a:p>
        </p:txBody>
      </p:sp>
      <p:pic>
        <p:nvPicPr>
          <p:cNvPr id="15" name="Picture Placeholder 1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13520701-257C-644F-8628-BC36DAEBA41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8" r="20868"/>
          <a:stretch>
            <a:fillRect/>
          </a:stretch>
        </p:blipFill>
        <p:spPr>
          <a:xfrm>
            <a:off x="0" y="0"/>
            <a:ext cx="5210175" cy="5961063"/>
          </a:xfrm>
        </p:spPr>
      </p:pic>
    </p:spTree>
    <p:extLst>
      <p:ext uri="{BB962C8B-B14F-4D97-AF65-F5344CB8AC3E}">
        <p14:creationId xmlns:p14="http://schemas.microsoft.com/office/powerpoint/2010/main" val="115127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946" y="132374"/>
            <a:ext cx="5445369" cy="1114784"/>
          </a:xfrm>
        </p:spPr>
        <p:txBody>
          <a:bodyPr/>
          <a:lstStyle/>
          <a:p>
            <a:r>
              <a:rPr lang="en-US" sz="2800" dirty="0"/>
              <a:t>EVALUATION OF LEADERSHIP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946" y="2474005"/>
            <a:ext cx="5445370" cy="3454523"/>
          </a:xfrm>
        </p:spPr>
        <p:txBody>
          <a:bodyPr/>
          <a:lstStyle/>
          <a:p>
            <a:r>
              <a:rPr lang="en-US" dirty="0"/>
              <a:t>Doug is inflexible and set in his ways</a:t>
            </a:r>
          </a:p>
          <a:p>
            <a:r>
              <a:rPr lang="en-US" dirty="0"/>
              <a:t>He is unapproachable with his staff, leading to dissatisfaction and increased employee turnover</a:t>
            </a:r>
          </a:p>
          <a:p>
            <a:r>
              <a:rPr lang="en-US" dirty="0"/>
              <a:t>Maryann (Doug’s EA) – indicates Doug has a lot of learning and growing to do as a leader</a:t>
            </a:r>
          </a:p>
          <a:p>
            <a:r>
              <a:rPr lang="en-US" dirty="0"/>
              <a:t>Flexible leadership involves authenticity, transparency, and willingness to learn and develop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1E1AD-87DB-E045-8AC9-7805AD978E67}"/>
              </a:ext>
            </a:extLst>
          </p:cNvPr>
          <p:cNvSpPr txBox="1"/>
          <p:nvPr/>
        </p:nvSpPr>
        <p:spPr>
          <a:xfrm>
            <a:off x="9085384" y="6356294"/>
            <a:ext cx="2920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Llopsis</a:t>
            </a:r>
            <a:r>
              <a:rPr lang="en-US" dirty="0"/>
              <a:t>, 2012; </a:t>
            </a:r>
            <a:r>
              <a:rPr lang="en-US" dirty="0" err="1"/>
              <a:t>Llopsis</a:t>
            </a:r>
            <a:r>
              <a:rPr lang="en-US" dirty="0"/>
              <a:t>, 2013)</a:t>
            </a:r>
          </a:p>
        </p:txBody>
      </p:sp>
      <p:pic>
        <p:nvPicPr>
          <p:cNvPr id="12" name="Picture Placeholder 11" descr="A group of people in a room&#10;&#10;Description automatically generated">
            <a:extLst>
              <a:ext uri="{FF2B5EF4-FFF2-40B4-BE49-F238E27FC236}">
                <a16:creationId xmlns:a16="http://schemas.microsoft.com/office/drawing/2014/main" id="{4D912088-B0C1-CC45-B368-71B7A42D496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0BFA951-691F-CD46-9563-D7D280AE1285}"/>
              </a:ext>
            </a:extLst>
          </p:cNvPr>
          <p:cNvSpPr txBox="1">
            <a:spLocks/>
          </p:cNvSpPr>
          <p:nvPr/>
        </p:nvSpPr>
        <p:spPr>
          <a:xfrm>
            <a:off x="5442946" y="1638782"/>
            <a:ext cx="3008434" cy="6010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Reflecting Flexibility</a:t>
            </a:r>
          </a:p>
        </p:txBody>
      </p:sp>
    </p:spTree>
    <p:extLst>
      <p:ext uri="{BB962C8B-B14F-4D97-AF65-F5344CB8AC3E}">
        <p14:creationId xmlns:p14="http://schemas.microsoft.com/office/powerpoint/2010/main" val="1011518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694" y="132374"/>
            <a:ext cx="5445369" cy="1114784"/>
          </a:xfrm>
        </p:spPr>
        <p:txBody>
          <a:bodyPr/>
          <a:lstStyle/>
          <a:p>
            <a:r>
              <a:rPr lang="en-US" sz="2800" dirty="0"/>
              <a:t>EVALUATION OF LEADERSHIP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694" y="2474005"/>
            <a:ext cx="5445370" cy="3454523"/>
          </a:xfrm>
        </p:spPr>
        <p:txBody>
          <a:bodyPr/>
          <a:lstStyle/>
          <a:p>
            <a:r>
              <a:rPr lang="en-US" dirty="0"/>
              <a:t>Core aspect of sustainability is ensuring employees are supported, want to stick around long term</a:t>
            </a:r>
          </a:p>
          <a:p>
            <a:r>
              <a:rPr lang="en-US" dirty="0"/>
              <a:t>Doug’s lack of transparency and tendency to make decisions without employee feedback leads to a drop in morale, and increased employee turnover</a:t>
            </a:r>
          </a:p>
          <a:p>
            <a:r>
              <a:rPr lang="en-US" dirty="0"/>
              <a:t>Sustainability is also about trust - Doug’s team does not trust him, nor feel the company’s goals are in line with their own</a:t>
            </a:r>
          </a:p>
          <a:p>
            <a:r>
              <a:rPr lang="en-US" dirty="0"/>
              <a:t>Employees not given opportunities to develop their careers, thus they go look elsewhere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1E1AD-87DB-E045-8AC9-7805AD978E67}"/>
              </a:ext>
            </a:extLst>
          </p:cNvPr>
          <p:cNvSpPr txBox="1"/>
          <p:nvPr/>
        </p:nvSpPr>
        <p:spPr>
          <a:xfrm>
            <a:off x="5170526" y="6433442"/>
            <a:ext cx="7021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(Sandhu, </a:t>
            </a:r>
            <a:r>
              <a:rPr lang="en-US" sz="1400" dirty="0" err="1"/>
              <a:t>Dastgeer</a:t>
            </a:r>
            <a:r>
              <a:rPr lang="en-US" sz="1400" dirty="0"/>
              <a:t>, &amp; ul-</a:t>
            </a:r>
            <a:r>
              <a:rPr lang="en-US" sz="1400" dirty="0" err="1"/>
              <a:t>Haq</a:t>
            </a:r>
            <a:r>
              <a:rPr lang="en-US" sz="1400" dirty="0"/>
              <a:t>, 2009; </a:t>
            </a:r>
            <a:r>
              <a:rPr lang="en-US" sz="1400" dirty="0" err="1"/>
              <a:t>Linuesa-Langreo</a:t>
            </a:r>
            <a:r>
              <a:rPr lang="en-US" sz="1400" dirty="0"/>
              <a:t>, Ruiz-Palomino, &amp; Elche-</a:t>
            </a:r>
            <a:r>
              <a:rPr lang="en-US" sz="1400" dirty="0" err="1"/>
              <a:t>Hortelano</a:t>
            </a:r>
            <a:r>
              <a:rPr lang="en-US" sz="1400" dirty="0"/>
              <a:t>, 2018)</a:t>
            </a:r>
          </a:p>
        </p:txBody>
      </p:sp>
      <p:pic>
        <p:nvPicPr>
          <p:cNvPr id="12" name="Picture Placeholder 11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ABFEFDE8-5896-CD4B-A1C4-40707780631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3" r="20863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0BFA951-691F-CD46-9563-D7D280AE1285}"/>
              </a:ext>
            </a:extLst>
          </p:cNvPr>
          <p:cNvSpPr txBox="1">
            <a:spLocks/>
          </p:cNvSpPr>
          <p:nvPr/>
        </p:nvSpPr>
        <p:spPr>
          <a:xfrm>
            <a:off x="5429694" y="1638782"/>
            <a:ext cx="3197470" cy="5478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Promoting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2693919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6686" y="132374"/>
            <a:ext cx="5445369" cy="1114784"/>
          </a:xfrm>
        </p:spPr>
        <p:txBody>
          <a:bodyPr/>
          <a:lstStyle/>
          <a:p>
            <a:r>
              <a:rPr lang="en-US" sz="2800" dirty="0"/>
              <a:t>EVALUATION OF LEADERSHIP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686" y="2474005"/>
            <a:ext cx="5445370" cy="3454523"/>
          </a:xfrm>
        </p:spPr>
        <p:txBody>
          <a:bodyPr/>
          <a:lstStyle/>
          <a:p>
            <a:r>
              <a:rPr lang="en-US" dirty="0"/>
              <a:t>Effectively impacting change often involves overcoming struggles or dealing with pushback or resistance from colleagues</a:t>
            </a:r>
          </a:p>
          <a:p>
            <a:r>
              <a:rPr lang="en-US" dirty="0"/>
              <a:t>Doug did not consider perspectives of employees or history of the company - what did/did not work – before pushing forward his agenda</a:t>
            </a:r>
          </a:p>
          <a:p>
            <a:r>
              <a:rPr lang="en-US" dirty="0"/>
              <a:t>Kept employees in the dark, left them unmotivated and unaligned with his goals, therefore unmotivated toward 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1E1AD-87DB-E045-8AC9-7805AD978E67}"/>
              </a:ext>
            </a:extLst>
          </p:cNvPr>
          <p:cNvSpPr txBox="1"/>
          <p:nvPr/>
        </p:nvSpPr>
        <p:spPr>
          <a:xfrm>
            <a:off x="8059614" y="6356294"/>
            <a:ext cx="365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Llopsis</a:t>
            </a:r>
            <a:r>
              <a:rPr lang="en-US" dirty="0"/>
              <a:t>, 2012; Shamir &amp; </a:t>
            </a:r>
            <a:r>
              <a:rPr lang="en-US" dirty="0" err="1"/>
              <a:t>Eilam</a:t>
            </a:r>
            <a:r>
              <a:rPr lang="en-US" dirty="0"/>
              <a:t>, 2005)</a:t>
            </a:r>
          </a:p>
        </p:txBody>
      </p:sp>
      <p:pic>
        <p:nvPicPr>
          <p:cNvPr id="12" name="Picture Placeholder 11" descr="A group of people sitting around a living room&#10;&#10;Description automatically generated">
            <a:extLst>
              <a:ext uri="{FF2B5EF4-FFF2-40B4-BE49-F238E27FC236}">
                <a16:creationId xmlns:a16="http://schemas.microsoft.com/office/drawing/2014/main" id="{69BB4D32-AF3A-354A-B62B-1E0585B7A79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0BFA951-691F-CD46-9563-D7D280AE1285}"/>
              </a:ext>
            </a:extLst>
          </p:cNvPr>
          <p:cNvSpPr txBox="1">
            <a:spLocks/>
          </p:cNvSpPr>
          <p:nvPr/>
        </p:nvSpPr>
        <p:spPr>
          <a:xfrm>
            <a:off x="5376686" y="1409767"/>
            <a:ext cx="4337158" cy="3005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Fostering Effective Change Management</a:t>
            </a:r>
          </a:p>
        </p:txBody>
      </p:sp>
    </p:spTree>
    <p:extLst>
      <p:ext uri="{BB962C8B-B14F-4D97-AF65-F5344CB8AC3E}">
        <p14:creationId xmlns:p14="http://schemas.microsoft.com/office/powerpoint/2010/main" val="97272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3190" y="132374"/>
            <a:ext cx="5445369" cy="1114784"/>
          </a:xfrm>
        </p:spPr>
        <p:txBody>
          <a:bodyPr/>
          <a:lstStyle/>
          <a:p>
            <a:r>
              <a:rPr lang="en-US" sz="2800" dirty="0"/>
              <a:t>EVALUATION OF LEADERSHIP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3190" y="2474005"/>
            <a:ext cx="5445370" cy="3454523"/>
          </a:xfrm>
        </p:spPr>
        <p:txBody>
          <a:bodyPr/>
          <a:lstStyle/>
          <a:p>
            <a:r>
              <a:rPr lang="en-US" dirty="0"/>
              <a:t>Doug’s strategy is not successful in furthering organizational goals</a:t>
            </a:r>
          </a:p>
          <a:p>
            <a:r>
              <a:rPr lang="en-US" dirty="0"/>
              <a:t>Goals do not consider the needs of his employees or the history of the company and its past successes/challenges</a:t>
            </a:r>
          </a:p>
          <a:p>
            <a:r>
              <a:rPr lang="en-US" dirty="0"/>
              <a:t>Doug is also unsuccessful in motivating employees to achieve these goals – they are not involved in decisions, do not trust him, and do not see the value in the goals for their own careers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12" name="Picture Placeholder 11" descr="A couple of people that are standing in front of a window&#10;&#10;Description automatically generated">
            <a:extLst>
              <a:ext uri="{FF2B5EF4-FFF2-40B4-BE49-F238E27FC236}">
                <a16:creationId xmlns:a16="http://schemas.microsoft.com/office/drawing/2014/main" id="{059CA3AC-87CC-894C-8355-62E846972C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27" r="20827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0BFA951-691F-CD46-9563-D7D280AE1285}"/>
              </a:ext>
            </a:extLst>
          </p:cNvPr>
          <p:cNvSpPr txBox="1">
            <a:spLocks/>
          </p:cNvSpPr>
          <p:nvPr/>
        </p:nvSpPr>
        <p:spPr>
          <a:xfrm>
            <a:off x="5401121" y="1674924"/>
            <a:ext cx="4337158" cy="3005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Furthering Organizational Goals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B67E7B-8824-6449-B0AB-FAD835EC9D98}"/>
              </a:ext>
            </a:extLst>
          </p:cNvPr>
          <p:cNvSpPr txBox="1"/>
          <p:nvPr/>
        </p:nvSpPr>
        <p:spPr>
          <a:xfrm>
            <a:off x="8059614" y="6356294"/>
            <a:ext cx="365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Llopsis</a:t>
            </a:r>
            <a:r>
              <a:rPr lang="en-US" dirty="0"/>
              <a:t>, 2012; Shamir &amp; </a:t>
            </a:r>
            <a:r>
              <a:rPr lang="en-US" dirty="0" err="1"/>
              <a:t>Eilam</a:t>
            </a:r>
            <a:r>
              <a:rPr lang="en-US" dirty="0"/>
              <a:t>, 2005)</a:t>
            </a:r>
          </a:p>
        </p:txBody>
      </p:sp>
    </p:spTree>
    <p:extLst>
      <p:ext uri="{BB962C8B-B14F-4D97-AF65-F5344CB8AC3E}">
        <p14:creationId xmlns:p14="http://schemas.microsoft.com/office/powerpoint/2010/main" val="135377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0C494-CB0C-3249-B8F8-1E8FD4F5D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3794663"/>
            <a:ext cx="10710793" cy="726891"/>
          </a:xfrm>
        </p:spPr>
        <p:txBody>
          <a:bodyPr/>
          <a:lstStyle/>
          <a:p>
            <a:r>
              <a:rPr lang="en-US" dirty="0"/>
              <a:t>Selection of Recommended Leadership Strategies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C1BCA-197E-054D-ABB8-3D1BA9D7B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Leadership Problems, Appropriateness, Innovation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CC0C5-6EE2-5841-ACAA-847B4F52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9</a:t>
            </a:fld>
            <a:endParaRPr lang="en-US" noProof="0" dirty="0"/>
          </a:p>
        </p:txBody>
      </p:sp>
      <p:pic>
        <p:nvPicPr>
          <p:cNvPr id="10" name="Picture Placeholder 9" descr="A picture containing table, person, indoor, wooden&#10;&#10;Description automatically generated">
            <a:extLst>
              <a:ext uri="{FF2B5EF4-FFF2-40B4-BE49-F238E27FC236}">
                <a16:creationId xmlns:a16="http://schemas.microsoft.com/office/drawing/2014/main" id="{93D83E5E-ADB9-6845-AA77-2516A91F88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7073" b="27073"/>
          <a:stretch>
            <a:fillRect/>
          </a:stretch>
        </p:blipFill>
        <p:spPr/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5FE9C-DFEC-4C4D-A376-C6BF74672A3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224947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0" y="65895"/>
            <a:ext cx="5445369" cy="1114784"/>
          </a:xfrm>
        </p:spPr>
        <p:txBody>
          <a:bodyPr/>
          <a:lstStyle/>
          <a:p>
            <a:r>
              <a:rPr lang="en-US" sz="2800" dirty="0"/>
              <a:t>SELECTION OF LEADERSHIP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Assumption that Doug’s strong personality, charismatic traits, and connections make him fit to lead </a:t>
            </a:r>
            <a:r>
              <a:rPr lang="en-US" dirty="0" err="1"/>
              <a:t>Fortuga</a:t>
            </a:r>
            <a:endParaRPr lang="en-US" dirty="0"/>
          </a:p>
          <a:p>
            <a:r>
              <a:rPr lang="en-US" dirty="0"/>
              <a:t>Authoritative leadership approach and harshness with employees</a:t>
            </a:r>
          </a:p>
          <a:p>
            <a:r>
              <a:rPr lang="en-US" dirty="0"/>
              <a:t>Narcissistic tendencies and inability to empathize and connect with his staff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7D125F-DDBB-A644-A90A-E34E07BA1FEA}"/>
              </a:ext>
            </a:extLst>
          </p:cNvPr>
          <p:cNvSpPr txBox="1"/>
          <p:nvPr/>
        </p:nvSpPr>
        <p:spPr>
          <a:xfrm>
            <a:off x="3106617" y="6390115"/>
            <a:ext cx="85481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(Bolden, et al., 2003; Knippenberg, 2011; Kruse 2013; Lewin, Lippitt, &amp; White, 1939; Maccoby, 2000) </a:t>
            </a:r>
          </a:p>
        </p:txBody>
      </p:sp>
      <p:pic>
        <p:nvPicPr>
          <p:cNvPr id="8" name="Picture Placeholder 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C90B62A9-7331-7346-BFDC-1B243331B6E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-65088"/>
            <a:ext cx="5210175" cy="5961063"/>
          </a:xfr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6D73E33-B637-E148-82B5-7DD8D921B67B}"/>
              </a:ext>
            </a:extLst>
          </p:cNvPr>
          <p:cNvSpPr txBox="1">
            <a:spLocks/>
          </p:cNvSpPr>
          <p:nvPr/>
        </p:nvSpPr>
        <p:spPr>
          <a:xfrm>
            <a:off x="5401121" y="1674924"/>
            <a:ext cx="4337158" cy="3005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Leadership Problems</a:t>
            </a:r>
          </a:p>
        </p:txBody>
      </p:sp>
    </p:spTree>
    <p:extLst>
      <p:ext uri="{BB962C8B-B14F-4D97-AF65-F5344CB8AC3E}">
        <p14:creationId xmlns:p14="http://schemas.microsoft.com/office/powerpoint/2010/main" val="3729606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21A8-A882-3644-A08E-8E494AB8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4A2E4E-2B22-E34A-9005-4AC2188C8CA2}"/>
              </a:ext>
            </a:extLst>
          </p:cNvPr>
          <p:cNvSpPr txBox="1">
            <a:spLocks/>
          </p:cNvSpPr>
          <p:nvPr/>
        </p:nvSpPr>
        <p:spPr>
          <a:xfrm>
            <a:off x="200818" y="111981"/>
            <a:ext cx="3985197" cy="13325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SELECTION OF LEADERSHIP STRATEGIES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577EC15-FE79-3F4F-9298-3F8F70AA9FF9}"/>
              </a:ext>
            </a:extLst>
          </p:cNvPr>
          <p:cNvSpPr txBox="1">
            <a:spLocks/>
          </p:cNvSpPr>
          <p:nvPr/>
        </p:nvSpPr>
        <p:spPr>
          <a:xfrm>
            <a:off x="4676516" y="684469"/>
            <a:ext cx="6677284" cy="9926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Appropriate leadership strategies for solving leadership problems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56C91-9998-A948-B665-067A63DA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015" y="1781963"/>
            <a:ext cx="7231100" cy="4341784"/>
          </a:xfrm>
        </p:spPr>
        <p:txBody>
          <a:bodyPr>
            <a:normAutofit/>
          </a:bodyPr>
          <a:lstStyle/>
          <a:p>
            <a:r>
              <a:rPr lang="en-US" sz="2000" dirty="0"/>
              <a:t>Focus on social influence – empathy, support, and gaining trust of employees</a:t>
            </a:r>
          </a:p>
          <a:p>
            <a:pPr lvl="1"/>
            <a:r>
              <a:rPr lang="en-US" sz="1800" dirty="0"/>
              <a:t>Leadership is more about social influence than personality traits (Kruse, 2013)</a:t>
            </a:r>
          </a:p>
          <a:p>
            <a:r>
              <a:rPr lang="en-US" sz="2000" dirty="0"/>
              <a:t>Employ a democratic approach – facilitate instead of dictate</a:t>
            </a:r>
          </a:p>
          <a:p>
            <a:pPr lvl="1"/>
            <a:r>
              <a:rPr lang="en-US" sz="1800" dirty="0"/>
              <a:t>Authoritarian approaches shown to lead to competitive and aggressive work environment (Lewin, Lippitt, &amp; White, 1939)</a:t>
            </a:r>
          </a:p>
          <a:p>
            <a:r>
              <a:rPr lang="en-US" sz="2000" dirty="0"/>
              <a:t> Relate to the group</a:t>
            </a:r>
          </a:p>
          <a:p>
            <a:pPr lvl="1"/>
            <a:r>
              <a:rPr lang="en-US" sz="1800" dirty="0"/>
              <a:t>Social identity theory of leadership – leader who is similar to the group can be more effective (Knippenberg, 2011)</a:t>
            </a:r>
          </a:p>
        </p:txBody>
      </p:sp>
    </p:spTree>
    <p:extLst>
      <p:ext uri="{BB962C8B-B14F-4D97-AF65-F5344CB8AC3E}">
        <p14:creationId xmlns:p14="http://schemas.microsoft.com/office/powerpoint/2010/main" val="3015045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21A8-A882-3644-A08E-8E494AB8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4A2E4E-2B22-E34A-9005-4AC2188C8CA2}"/>
              </a:ext>
            </a:extLst>
          </p:cNvPr>
          <p:cNvSpPr txBox="1">
            <a:spLocks/>
          </p:cNvSpPr>
          <p:nvPr/>
        </p:nvSpPr>
        <p:spPr>
          <a:xfrm>
            <a:off x="200818" y="111981"/>
            <a:ext cx="3985197" cy="13325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SELECTION OF LEADERSHIP STRATEGIES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577EC15-FE79-3F4F-9298-3F8F70AA9FF9}"/>
              </a:ext>
            </a:extLst>
          </p:cNvPr>
          <p:cNvSpPr txBox="1">
            <a:spLocks/>
          </p:cNvSpPr>
          <p:nvPr/>
        </p:nvSpPr>
        <p:spPr>
          <a:xfrm>
            <a:off x="4676516" y="684469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Considering innovation in leadership strategies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56C91-9998-A948-B665-067A63DA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015" y="1781963"/>
            <a:ext cx="7231100" cy="4341784"/>
          </a:xfrm>
        </p:spPr>
        <p:txBody>
          <a:bodyPr>
            <a:normAutofit/>
          </a:bodyPr>
          <a:lstStyle/>
          <a:p>
            <a:r>
              <a:rPr lang="en-US" sz="2000" dirty="0"/>
              <a:t>Narcissistic leaders shown to be more innovative in ability to drive change (Maccoby, 2000)</a:t>
            </a:r>
          </a:p>
          <a:p>
            <a:r>
              <a:rPr lang="en-US" sz="2000" dirty="0"/>
              <a:t>However, inability to take criticism, listen to other’s ideas, etc. can set back a narcissistic leader (Maccoby, 2000)</a:t>
            </a:r>
          </a:p>
          <a:p>
            <a:r>
              <a:rPr lang="en-US" sz="2000" dirty="0"/>
              <a:t>Doug should look for ways to encourage and inspire existing work force, focus on mentoring his staff and provide career development opportunities </a:t>
            </a:r>
          </a:p>
        </p:txBody>
      </p:sp>
    </p:spTree>
    <p:extLst>
      <p:ext uri="{BB962C8B-B14F-4D97-AF65-F5344CB8AC3E}">
        <p14:creationId xmlns:p14="http://schemas.microsoft.com/office/powerpoint/2010/main" val="2693970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0C494-CB0C-3249-B8F8-1E8FD4F5D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3794663"/>
            <a:ext cx="10710793" cy="726891"/>
          </a:xfrm>
        </p:spPr>
        <p:txBody>
          <a:bodyPr/>
          <a:lstStyle/>
          <a:p>
            <a:r>
              <a:rPr lang="en-US" dirty="0"/>
              <a:t>ASSESSMENT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C1BCA-197E-054D-ABB8-3D1BA9D7B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Effectiveness of current strategy and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CC0C5-6EE2-5841-ACAA-847B4F52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13</a:t>
            </a:fld>
            <a:endParaRPr lang="en-US" noProof="0" dirty="0"/>
          </a:p>
        </p:txBody>
      </p:sp>
      <p:pic>
        <p:nvPicPr>
          <p:cNvPr id="10" name="Picture Placeholder 9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F737D14B-F971-6443-BFD5-C6D46FBA2D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7183" b="27183"/>
          <a:stretch>
            <a:fillRect/>
          </a:stretch>
        </p:blipFill>
        <p:spPr/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5FE9C-DFEC-4C4D-A376-C6BF74672A3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1934777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21A8-A882-3644-A08E-8E494AB8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4A2E4E-2B22-E34A-9005-4AC2188C8CA2}"/>
              </a:ext>
            </a:extLst>
          </p:cNvPr>
          <p:cNvSpPr txBox="1">
            <a:spLocks/>
          </p:cNvSpPr>
          <p:nvPr/>
        </p:nvSpPr>
        <p:spPr>
          <a:xfrm>
            <a:off x="38085" y="-99290"/>
            <a:ext cx="2784627" cy="1543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EFFECTIVENESS OF CURRENT STRATEGY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577EC15-FE79-3F4F-9298-3F8F70AA9FF9}"/>
              </a:ext>
            </a:extLst>
          </p:cNvPr>
          <p:cNvSpPr txBox="1">
            <a:spLocks/>
          </p:cNvSpPr>
          <p:nvPr/>
        </p:nvSpPr>
        <p:spPr>
          <a:xfrm>
            <a:off x="4676516" y="684469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56C91-9998-A948-B665-067A63DA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015" y="1781963"/>
            <a:ext cx="7231100" cy="4341784"/>
          </a:xfrm>
        </p:spPr>
        <p:txBody>
          <a:bodyPr>
            <a:normAutofit/>
          </a:bodyPr>
          <a:lstStyle/>
          <a:p>
            <a:r>
              <a:rPr lang="en-US" sz="2000" dirty="0"/>
              <a:t>Doug did not take time to speak with or hear from employees about their feedback or concerns when he came on board</a:t>
            </a:r>
          </a:p>
          <a:p>
            <a:r>
              <a:rPr lang="en-US" sz="2000" dirty="0"/>
              <a:t>When new positions needed filling, he looked toward his connections elsewhere versus assessing potential fits from inside the company</a:t>
            </a:r>
          </a:p>
          <a:p>
            <a:r>
              <a:rPr lang="en-US" sz="2000" dirty="0"/>
              <a:t>He also did not take time to review company metrics and performance data when he came on board, before crafting his strategy or approach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03AF940-021B-DF4C-929A-3D4BF04C22C0}"/>
              </a:ext>
            </a:extLst>
          </p:cNvPr>
          <p:cNvSpPr txBox="1">
            <a:spLocks/>
          </p:cNvSpPr>
          <p:nvPr/>
        </p:nvSpPr>
        <p:spPr>
          <a:xfrm>
            <a:off x="4431350" y="568168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Employee research and performance metric data</a:t>
            </a:r>
          </a:p>
        </p:txBody>
      </p:sp>
    </p:spTree>
    <p:extLst>
      <p:ext uri="{BB962C8B-B14F-4D97-AF65-F5344CB8AC3E}">
        <p14:creationId xmlns:p14="http://schemas.microsoft.com/office/powerpoint/2010/main" val="2962826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3190" y="132374"/>
            <a:ext cx="5445369" cy="1114784"/>
          </a:xfrm>
        </p:spPr>
        <p:txBody>
          <a:bodyPr/>
          <a:lstStyle/>
          <a:p>
            <a:r>
              <a:rPr lang="en-US" sz="2800" dirty="0"/>
              <a:t>ASSESMENT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3190" y="2474005"/>
            <a:ext cx="5445370" cy="3454523"/>
          </a:xfrm>
        </p:spPr>
        <p:txBody>
          <a:bodyPr/>
          <a:lstStyle/>
          <a:p>
            <a:r>
              <a:rPr lang="en-US" sz="2400" dirty="0" err="1"/>
              <a:t>Fortuga</a:t>
            </a:r>
            <a:r>
              <a:rPr lang="en-US" sz="2400" dirty="0"/>
              <a:t> Artisans make use of assessment tools to: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Obtain data on the company’s performance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Get direct feedback from employees on Doug’s competencies as a leader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9" name="Picture Placeholder 8" descr="A picture containing clock&#10;&#10;Description automatically generated">
            <a:extLst>
              <a:ext uri="{FF2B5EF4-FFF2-40B4-BE49-F238E27FC236}">
                <a16:creationId xmlns:a16="http://schemas.microsoft.com/office/drawing/2014/main" id="{CAB81791-F4DF-D04A-A155-A3000F519BC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0BFA951-691F-CD46-9563-D7D280AE1285}"/>
              </a:ext>
            </a:extLst>
          </p:cNvPr>
          <p:cNvSpPr txBox="1">
            <a:spLocks/>
          </p:cNvSpPr>
          <p:nvPr/>
        </p:nvSpPr>
        <p:spPr>
          <a:xfrm>
            <a:off x="5401121" y="1674924"/>
            <a:ext cx="4337158" cy="3005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Recommendations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1665221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21A8-A882-3644-A08E-8E494AB8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4A2E4E-2B22-E34A-9005-4AC2188C8CA2}"/>
              </a:ext>
            </a:extLst>
          </p:cNvPr>
          <p:cNvSpPr txBox="1">
            <a:spLocks/>
          </p:cNvSpPr>
          <p:nvPr/>
        </p:nvSpPr>
        <p:spPr>
          <a:xfrm>
            <a:off x="38085" y="-99290"/>
            <a:ext cx="2784627" cy="1543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ASSESSMENT PLAN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577EC15-FE79-3F4F-9298-3F8F70AA9FF9}"/>
              </a:ext>
            </a:extLst>
          </p:cNvPr>
          <p:cNvSpPr txBox="1">
            <a:spLocks/>
          </p:cNvSpPr>
          <p:nvPr/>
        </p:nvSpPr>
        <p:spPr>
          <a:xfrm>
            <a:off x="4676516" y="684469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56C91-9998-A948-B665-067A63DA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2700" y="1444488"/>
            <a:ext cx="7231100" cy="4341784"/>
          </a:xfrm>
        </p:spPr>
        <p:txBody>
          <a:bodyPr>
            <a:normAutofit/>
          </a:bodyPr>
          <a:lstStyle/>
          <a:p>
            <a:r>
              <a:rPr lang="en-US" sz="2000" dirty="0"/>
              <a:t>Doug should review existing company performance metrics from the history of </a:t>
            </a:r>
            <a:r>
              <a:rPr lang="en-US" sz="2000" dirty="0" err="1"/>
              <a:t>Fortuga</a:t>
            </a:r>
            <a:r>
              <a:rPr lang="en-US" sz="2000" dirty="0"/>
              <a:t> Artisans, then determining where additional metrics may be required (</a:t>
            </a:r>
            <a:r>
              <a:rPr lang="en-US" sz="2000" dirty="0" err="1"/>
              <a:t>Jarousse</a:t>
            </a:r>
            <a:r>
              <a:rPr lang="en-US" sz="2000" dirty="0"/>
              <a:t>, 2012)</a:t>
            </a:r>
          </a:p>
          <a:p>
            <a:pPr lvl="1"/>
            <a:r>
              <a:rPr lang="en-US" sz="1800" dirty="0"/>
              <a:t>Includes: metrics related to financial performance, company strategy, internal policies and HR, etc.</a:t>
            </a:r>
          </a:p>
          <a:p>
            <a:r>
              <a:rPr lang="en-US" sz="2000" dirty="0"/>
              <a:t>Doug should consult with someone at </a:t>
            </a:r>
            <a:r>
              <a:rPr lang="en-US" sz="2000" dirty="0" err="1"/>
              <a:t>Fortuga</a:t>
            </a:r>
            <a:r>
              <a:rPr lang="en-US" sz="2000" dirty="0"/>
              <a:t> familiar with the data in case there is confusion about how to interpret results (Briner &amp; Rosseau, 2011; </a:t>
            </a:r>
            <a:r>
              <a:rPr lang="en-US" sz="2000" dirty="0" err="1"/>
              <a:t>Jarousee</a:t>
            </a:r>
            <a:r>
              <a:rPr lang="en-US" sz="2000" dirty="0"/>
              <a:t>, 2012). 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03AF940-021B-DF4C-929A-3D4BF04C22C0}"/>
              </a:ext>
            </a:extLst>
          </p:cNvPr>
          <p:cNvSpPr txBox="1">
            <a:spLocks/>
          </p:cNvSpPr>
          <p:nvPr/>
        </p:nvSpPr>
        <p:spPr>
          <a:xfrm>
            <a:off x="4431350" y="568168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Obtaining data on company performance</a:t>
            </a:r>
          </a:p>
        </p:txBody>
      </p:sp>
    </p:spTree>
    <p:extLst>
      <p:ext uri="{BB962C8B-B14F-4D97-AF65-F5344CB8AC3E}">
        <p14:creationId xmlns:p14="http://schemas.microsoft.com/office/powerpoint/2010/main" val="3013609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21A8-A882-3644-A08E-8E494AB8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4A2E4E-2B22-E34A-9005-4AC2188C8CA2}"/>
              </a:ext>
            </a:extLst>
          </p:cNvPr>
          <p:cNvSpPr txBox="1">
            <a:spLocks/>
          </p:cNvSpPr>
          <p:nvPr/>
        </p:nvSpPr>
        <p:spPr>
          <a:xfrm>
            <a:off x="38085" y="-99290"/>
            <a:ext cx="2784627" cy="1543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ASSESSMENT PLAN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577EC15-FE79-3F4F-9298-3F8F70AA9FF9}"/>
              </a:ext>
            </a:extLst>
          </p:cNvPr>
          <p:cNvSpPr txBox="1">
            <a:spLocks/>
          </p:cNvSpPr>
          <p:nvPr/>
        </p:nvSpPr>
        <p:spPr>
          <a:xfrm>
            <a:off x="4676516" y="684469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56C91-9998-A948-B665-067A63DA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2700" y="1444488"/>
            <a:ext cx="7231100" cy="4341784"/>
          </a:xfrm>
        </p:spPr>
        <p:txBody>
          <a:bodyPr>
            <a:normAutofit/>
          </a:bodyPr>
          <a:lstStyle/>
          <a:p>
            <a:r>
              <a:rPr lang="en-US" sz="2000" dirty="0"/>
              <a:t>Doug use measurements to obtain employee feedback – on the company and on his performance as a leader</a:t>
            </a:r>
          </a:p>
          <a:p>
            <a:r>
              <a:rPr lang="en-US" sz="2000" dirty="0"/>
              <a:t>For better success, he should enlist a team of people from </a:t>
            </a:r>
            <a:r>
              <a:rPr lang="en-US" sz="2000" dirty="0" err="1"/>
              <a:t>Fortuga</a:t>
            </a:r>
            <a:r>
              <a:rPr lang="en-US" sz="2000" dirty="0"/>
              <a:t>, to assist in the data collection process (Pfeffer &amp; Sutton, 2006). </a:t>
            </a:r>
          </a:p>
          <a:p>
            <a:r>
              <a:rPr lang="en-US" sz="2000" dirty="0"/>
              <a:t>Example measurement tools to use:</a:t>
            </a:r>
          </a:p>
          <a:p>
            <a:pPr lvl="1"/>
            <a:r>
              <a:rPr lang="en-US" sz="1800" dirty="0"/>
              <a:t>Leadership Trait Questionnaire (LTQ)</a:t>
            </a:r>
          </a:p>
          <a:p>
            <a:pPr lvl="1"/>
            <a:r>
              <a:rPr lang="en-US" sz="1800" dirty="0"/>
              <a:t>Skills Inventory</a:t>
            </a:r>
          </a:p>
          <a:p>
            <a:r>
              <a:rPr lang="en-US" sz="2000" dirty="0"/>
              <a:t>Surveys given to Doug and to others at the company to fill out</a:t>
            </a:r>
          </a:p>
          <a:p>
            <a:r>
              <a:rPr lang="en-US" sz="2000" dirty="0"/>
              <a:t>Can be helpful in identifying gaps and strengths/weaknesses in his leadership ability</a:t>
            </a:r>
          </a:p>
          <a:p>
            <a:pPr marL="0" indent="0">
              <a:buNone/>
            </a:pPr>
            <a:r>
              <a:rPr lang="en-US" sz="2000" dirty="0"/>
              <a:t>(Northouse, 2013)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03AF940-021B-DF4C-929A-3D4BF04C22C0}"/>
              </a:ext>
            </a:extLst>
          </p:cNvPr>
          <p:cNvSpPr txBox="1">
            <a:spLocks/>
          </p:cNvSpPr>
          <p:nvPr/>
        </p:nvSpPr>
        <p:spPr>
          <a:xfrm>
            <a:off x="4431350" y="568168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Assessing Doug’s competencies as a leader</a:t>
            </a:r>
          </a:p>
        </p:txBody>
      </p:sp>
    </p:spTree>
    <p:extLst>
      <p:ext uri="{BB962C8B-B14F-4D97-AF65-F5344CB8AC3E}">
        <p14:creationId xmlns:p14="http://schemas.microsoft.com/office/powerpoint/2010/main" val="3323495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21A8-A882-3644-A08E-8E494AB8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4A2E4E-2B22-E34A-9005-4AC2188C8CA2}"/>
              </a:ext>
            </a:extLst>
          </p:cNvPr>
          <p:cNvSpPr txBox="1">
            <a:spLocks/>
          </p:cNvSpPr>
          <p:nvPr/>
        </p:nvSpPr>
        <p:spPr>
          <a:xfrm>
            <a:off x="38085" y="-99290"/>
            <a:ext cx="2784627" cy="1543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ASSESSMENT PLAN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577EC15-FE79-3F4F-9298-3F8F70AA9FF9}"/>
              </a:ext>
            </a:extLst>
          </p:cNvPr>
          <p:cNvSpPr txBox="1">
            <a:spLocks/>
          </p:cNvSpPr>
          <p:nvPr/>
        </p:nvSpPr>
        <p:spPr>
          <a:xfrm>
            <a:off x="4676516" y="684469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56C91-9998-A948-B665-067A63DA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2700" y="1444488"/>
            <a:ext cx="7231100" cy="4341784"/>
          </a:xfrm>
        </p:spPr>
        <p:txBody>
          <a:bodyPr>
            <a:normAutofit/>
          </a:bodyPr>
          <a:lstStyle/>
          <a:p>
            <a:r>
              <a:rPr lang="en-US" sz="2000" dirty="0"/>
              <a:t>Caution that these survey tools, although widely used in organizations, have not been tested for their reliability and validity </a:t>
            </a:r>
          </a:p>
          <a:p>
            <a:r>
              <a:rPr lang="en-US" sz="2000" dirty="0"/>
              <a:t>However, content of surveys has been validated by empirical research</a:t>
            </a:r>
          </a:p>
          <a:p>
            <a:r>
              <a:rPr lang="en-US" sz="2000" dirty="0"/>
              <a:t>Use of LTQ and skills assessment beneficial as self-help guides for leaders</a:t>
            </a:r>
          </a:p>
          <a:p>
            <a:r>
              <a:rPr lang="en-US" sz="2000" dirty="0"/>
              <a:t>Limited in their ability to predict successful leadership; environmental factors still play a role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03AF940-021B-DF4C-929A-3D4BF04C22C0}"/>
              </a:ext>
            </a:extLst>
          </p:cNvPr>
          <p:cNvSpPr txBox="1">
            <a:spLocks/>
          </p:cNvSpPr>
          <p:nvPr/>
        </p:nvSpPr>
        <p:spPr>
          <a:xfrm>
            <a:off x="4431350" y="568168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Ensuring validity and reliability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986CED-FE7B-184C-B1F4-BD5BD109BC76}"/>
              </a:ext>
            </a:extLst>
          </p:cNvPr>
          <p:cNvSpPr/>
          <p:nvPr/>
        </p:nvSpPr>
        <p:spPr>
          <a:xfrm>
            <a:off x="8430996" y="6289832"/>
            <a:ext cx="2092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(Northouse, 2013)</a:t>
            </a:r>
          </a:p>
        </p:txBody>
      </p:sp>
    </p:spTree>
    <p:extLst>
      <p:ext uri="{BB962C8B-B14F-4D97-AF65-F5344CB8AC3E}">
        <p14:creationId xmlns:p14="http://schemas.microsoft.com/office/powerpoint/2010/main" val="3340150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21A8-A882-3644-A08E-8E494AB8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4A2E4E-2B22-E34A-9005-4AC2188C8CA2}"/>
              </a:ext>
            </a:extLst>
          </p:cNvPr>
          <p:cNvSpPr txBox="1">
            <a:spLocks/>
          </p:cNvSpPr>
          <p:nvPr/>
        </p:nvSpPr>
        <p:spPr>
          <a:xfrm>
            <a:off x="38085" y="-99290"/>
            <a:ext cx="2784627" cy="1543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ASSESSMENT PLAN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577EC15-FE79-3F4F-9298-3F8F70AA9FF9}"/>
              </a:ext>
            </a:extLst>
          </p:cNvPr>
          <p:cNvSpPr txBox="1">
            <a:spLocks/>
          </p:cNvSpPr>
          <p:nvPr/>
        </p:nvSpPr>
        <p:spPr>
          <a:xfrm>
            <a:off x="4676516" y="684469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56C91-9998-A948-B665-067A63DA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2700" y="1444488"/>
            <a:ext cx="7231100" cy="4341784"/>
          </a:xfrm>
        </p:spPr>
        <p:txBody>
          <a:bodyPr>
            <a:normAutofit/>
          </a:bodyPr>
          <a:lstStyle/>
          <a:p>
            <a:r>
              <a:rPr lang="en-US" sz="2000" dirty="0"/>
              <a:t>First step: know what questions to ask to make sure data is understood properly (McAfee &amp; </a:t>
            </a:r>
            <a:r>
              <a:rPr lang="en-US" sz="2000" dirty="0" err="1"/>
              <a:t>Brynjoffson</a:t>
            </a:r>
            <a:r>
              <a:rPr lang="en-US" sz="2000" dirty="0"/>
              <a:t>, 2012)</a:t>
            </a:r>
          </a:p>
          <a:p>
            <a:r>
              <a:rPr lang="en-US" sz="2000" dirty="0"/>
              <a:t>Leadership should hold meetings with relevant stakeholders to ensure there is alignment and consensus on the interpretation in order to develop a plan of action (</a:t>
            </a:r>
            <a:r>
              <a:rPr lang="en-US" sz="2000" dirty="0" err="1"/>
              <a:t>Jarousse</a:t>
            </a:r>
            <a:r>
              <a:rPr lang="en-US" sz="2000" dirty="0"/>
              <a:t>, 2012)</a:t>
            </a:r>
          </a:p>
          <a:p>
            <a:r>
              <a:rPr lang="en-US" sz="2000" dirty="0"/>
              <a:t>Results of LTQ and skills assessment should be averaged for all respondents, then compared to Doug’s own assessment of (Northouse, 2013)</a:t>
            </a:r>
          </a:p>
          <a:p>
            <a:r>
              <a:rPr lang="en-US" sz="2000" dirty="0"/>
              <a:t>Specific areas where there are scoring discrepancies should be prioritized and addressed first (Northouse, 2013)</a:t>
            </a:r>
          </a:p>
          <a:p>
            <a:pPr lvl="1"/>
            <a:r>
              <a:rPr lang="en-US" sz="1800" dirty="0"/>
              <a:t>E.g. if Doug scores low on trustworthiness, “human skill” 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03AF940-021B-DF4C-929A-3D4BF04C22C0}"/>
              </a:ext>
            </a:extLst>
          </p:cNvPr>
          <p:cNvSpPr txBox="1">
            <a:spLocks/>
          </p:cNvSpPr>
          <p:nvPr/>
        </p:nvSpPr>
        <p:spPr>
          <a:xfrm>
            <a:off x="4431350" y="568168"/>
            <a:ext cx="6322788" cy="10974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Interpretation and future actions</a:t>
            </a:r>
          </a:p>
        </p:txBody>
      </p:sp>
    </p:spTree>
    <p:extLst>
      <p:ext uri="{BB962C8B-B14F-4D97-AF65-F5344CB8AC3E}">
        <p14:creationId xmlns:p14="http://schemas.microsoft.com/office/powerpoint/2010/main" val="2886066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3191" y="929472"/>
            <a:ext cx="5445369" cy="1114784"/>
          </a:xfrm>
        </p:spPr>
        <p:txBody>
          <a:bodyPr/>
          <a:lstStyle/>
          <a:p>
            <a:r>
              <a:rPr lang="en-US" sz="2800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3190" y="2474005"/>
            <a:ext cx="5445370" cy="3454523"/>
          </a:xfrm>
        </p:spPr>
        <p:txBody>
          <a:bodyPr/>
          <a:lstStyle/>
          <a:p>
            <a:r>
              <a:rPr lang="en-US" dirty="0"/>
              <a:t>Leadership at </a:t>
            </a:r>
            <a:r>
              <a:rPr lang="en-US" dirty="0" err="1"/>
              <a:t>Fortuga</a:t>
            </a:r>
            <a:r>
              <a:rPr lang="en-US" dirty="0"/>
              <a:t> should prioritize getting familiar with existing company metrics surrounding company performance</a:t>
            </a:r>
          </a:p>
          <a:p>
            <a:pPr lvl="1"/>
            <a:r>
              <a:rPr lang="en-US" dirty="0"/>
              <a:t>Cost effective way to understand what is working and what isn’t (</a:t>
            </a:r>
            <a:r>
              <a:rPr lang="en-US" dirty="0" err="1"/>
              <a:t>Jarousse</a:t>
            </a:r>
            <a:r>
              <a:rPr lang="en-US" dirty="0"/>
              <a:t>, 2012)</a:t>
            </a:r>
          </a:p>
          <a:p>
            <a:r>
              <a:rPr lang="en-US" dirty="0"/>
              <a:t>Next, get feedback from employees to target discrepancies with Doug’s leadership abilities</a:t>
            </a:r>
          </a:p>
          <a:p>
            <a:r>
              <a:rPr lang="en-US" dirty="0"/>
              <a:t>Given lack of validity and reliability of survey tools, simply use them for contextual evidence to build out further assessment plans to address leadership concerns in the future (Northouse, 2013)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8" name="Picture Placeholder 7" descr="A close up of a hard wood floor next to a wooden table&#10;&#10;Description automatically generated">
            <a:extLst>
              <a:ext uri="{FF2B5EF4-FFF2-40B4-BE49-F238E27FC236}">
                <a16:creationId xmlns:a16="http://schemas.microsoft.com/office/drawing/2014/main" id="{C4DC2971-D00E-3B4F-91E8-D074148FBBB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7224" r="17224"/>
          <a:stretch>
            <a:fillRect/>
          </a:stretch>
        </p:blipFill>
        <p:spPr>
          <a:xfrm>
            <a:off x="0" y="0"/>
            <a:ext cx="5210175" cy="5961063"/>
          </a:xfrm>
        </p:spPr>
      </p:pic>
    </p:spTree>
    <p:extLst>
      <p:ext uri="{BB962C8B-B14F-4D97-AF65-F5344CB8AC3E}">
        <p14:creationId xmlns:p14="http://schemas.microsoft.com/office/powerpoint/2010/main" val="2555739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D519AC-7392-4C53-9E3F-08F1208BC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02A293F-91B7-40E6-B378-A5EED474FF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9775" r="9775"/>
          <a:stretch>
            <a:fillRect/>
          </a:stretch>
        </p:blipFill>
        <p:spPr/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9A294210-0A3A-40B7-8019-FDFD9DA759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tamara.glass@snhu.edu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BAD79F-DC94-4F5D-8A43-C69B1B42666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 err="1"/>
              <a:t>glassconsultinggoup.com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097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37D241-B017-4A40-8CEE-BAF864ADC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CB333-AFF0-5A4E-A917-7F8CE6A8D1CB}"/>
              </a:ext>
            </a:extLst>
          </p:cNvPr>
          <p:cNvSpPr txBox="1"/>
          <p:nvPr/>
        </p:nvSpPr>
        <p:spPr>
          <a:xfrm>
            <a:off x="106253" y="363915"/>
            <a:ext cx="11979494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References</a:t>
            </a:r>
          </a:p>
          <a:p>
            <a:pPr algn="ctr"/>
            <a:endParaRPr lang="en-US" sz="1200" dirty="0"/>
          </a:p>
          <a:p>
            <a:r>
              <a:rPr lang="en-US" sz="1100" dirty="0"/>
              <a:t>Bolden, R., Gosling, J., </a:t>
            </a:r>
            <a:r>
              <a:rPr lang="en-US" sz="1100" dirty="0" err="1"/>
              <a:t>Marturano</a:t>
            </a:r>
            <a:r>
              <a:rPr lang="en-US" sz="1100" dirty="0"/>
              <a:t>, A. &amp; Dennison, P. (2003). A review of leadership theory and competency frameworks. </a:t>
            </a:r>
            <a:r>
              <a:rPr lang="en-US" sz="1100" i="1" dirty="0"/>
              <a:t>Centre for Leadership Studies, </a:t>
            </a:r>
            <a:r>
              <a:rPr lang="en-US" sz="1100" dirty="0"/>
              <a:t>1-44.</a:t>
            </a:r>
          </a:p>
          <a:p>
            <a:endParaRPr lang="en-US" sz="1100" dirty="0"/>
          </a:p>
          <a:p>
            <a:r>
              <a:rPr lang="en-US" sz="1100" dirty="0"/>
              <a:t>Briner, R.B. &amp; Rosseau, D.M. (2011). Evidence-based I-O psychology: Not there yet</a:t>
            </a:r>
            <a:r>
              <a:rPr lang="en-US" sz="1100" i="1" dirty="0"/>
              <a:t>. Industrial and Organizational Psychology, 4</a:t>
            </a:r>
            <a:r>
              <a:rPr lang="en-US" sz="1100" dirty="0"/>
              <a:t>(2011), 3-22.</a:t>
            </a:r>
          </a:p>
          <a:p>
            <a:endParaRPr lang="en-US" sz="1100" dirty="0"/>
          </a:p>
          <a:p>
            <a:r>
              <a:rPr lang="en-US" sz="1100" dirty="0" err="1"/>
              <a:t>Jarousse</a:t>
            </a:r>
            <a:r>
              <a:rPr lang="en-US" sz="1100" dirty="0"/>
              <a:t>, L. (2012). Operational assessment in strategic planning. </a:t>
            </a:r>
            <a:r>
              <a:rPr lang="en-US" sz="1100" i="1" dirty="0"/>
              <a:t>H&amp;HN Hospitals &amp; Health Networks, 86</a:t>
            </a:r>
            <a:r>
              <a:rPr lang="en-US" sz="1100" dirty="0"/>
              <a:t>(11).</a:t>
            </a:r>
          </a:p>
          <a:p>
            <a:endParaRPr lang="en-US" sz="1100" dirty="0"/>
          </a:p>
          <a:p>
            <a:r>
              <a:rPr lang="en-US" sz="1100" dirty="0"/>
              <a:t>Knippenberg, D.B. (2011). Embodying who we are: Leader group prototypicality and leadership Effectiveness. </a:t>
            </a:r>
            <a:r>
              <a:rPr lang="en-US" sz="1100" i="1" dirty="0"/>
              <a:t>The Leadership Quarterly, 22</a:t>
            </a:r>
            <a:r>
              <a:rPr lang="en-US" sz="1100" dirty="0"/>
              <a:t>(6), 1078-1091.</a:t>
            </a:r>
          </a:p>
          <a:p>
            <a:r>
              <a:rPr lang="en-US" sz="1100" dirty="0"/>
              <a:t>	</a:t>
            </a:r>
            <a:r>
              <a:rPr lang="en-US" sz="1100" dirty="0" err="1"/>
              <a:t>doi</a:t>
            </a:r>
            <a:r>
              <a:rPr lang="en-US" sz="1100" dirty="0"/>
              <a:t>: https://</a:t>
            </a:r>
            <a:r>
              <a:rPr lang="en-US" sz="1100" dirty="0" err="1"/>
              <a:t>doi.org</a:t>
            </a:r>
            <a:r>
              <a:rPr lang="en-US" sz="1100" dirty="0"/>
              <a:t>/10.1016/j.leaqua.2011.09.004</a:t>
            </a:r>
            <a:r>
              <a:rPr lang="en-US" sz="1100" dirty="0">
                <a:effectLst/>
              </a:rPr>
              <a:t> </a:t>
            </a:r>
          </a:p>
          <a:p>
            <a:endParaRPr lang="en-US" sz="1100" dirty="0"/>
          </a:p>
          <a:p>
            <a:r>
              <a:rPr lang="en-US" sz="1100" dirty="0"/>
              <a:t>Lewin, K., Lippitt, R. &amp; White, R.K. (1939). Patterns of aggressive behavior in experimentally created “social clients”. </a:t>
            </a:r>
            <a:r>
              <a:rPr lang="en-US" sz="1100" i="1" dirty="0"/>
              <a:t>Journal of Social Psychology, 10</a:t>
            </a:r>
            <a:r>
              <a:rPr lang="en-US" sz="1100" dirty="0"/>
              <a:t>(2), 271-299. </a:t>
            </a:r>
          </a:p>
          <a:p>
            <a:r>
              <a:rPr lang="en-US" sz="1100" dirty="0"/>
              <a:t>	</a:t>
            </a:r>
            <a:r>
              <a:rPr lang="en-US" sz="1100" dirty="0" err="1"/>
              <a:t>doi</a:t>
            </a:r>
            <a:r>
              <a:rPr lang="en-US" sz="1100" dirty="0"/>
              <a:t>: 10.1080/00224545.1939.9713366</a:t>
            </a:r>
          </a:p>
          <a:p>
            <a:endParaRPr lang="en-US" sz="1100" dirty="0"/>
          </a:p>
          <a:p>
            <a:r>
              <a:rPr lang="en-US" sz="1100" dirty="0" err="1"/>
              <a:t>Linuesa-Langreo</a:t>
            </a:r>
            <a:r>
              <a:rPr lang="en-US" sz="1100" dirty="0"/>
              <a:t>, J., Ruiz-Palomino, P., &amp; Elche-</a:t>
            </a:r>
            <a:r>
              <a:rPr lang="en-US" sz="1100" dirty="0" err="1"/>
              <a:t>Hortelano</a:t>
            </a:r>
            <a:r>
              <a:rPr lang="en-US" sz="1100" dirty="0"/>
              <a:t>, D. (2018). Integrating servant leadership into managerial strategy to build group social capital: The mediating role of group citizenship behavior</a:t>
            </a:r>
          </a:p>
          <a:p>
            <a:r>
              <a:rPr lang="en-US" sz="1100" i="1" dirty="0"/>
              <a:t>	Journal of Business Ethics, 152</a:t>
            </a:r>
            <a:r>
              <a:rPr lang="en-US" sz="1100" dirty="0"/>
              <a:t>(4), 899-916. </a:t>
            </a:r>
          </a:p>
          <a:p>
            <a:r>
              <a:rPr lang="en-US" sz="1100" dirty="0"/>
              <a:t>	</a:t>
            </a:r>
            <a:r>
              <a:rPr lang="en-US" sz="1100" dirty="0" err="1"/>
              <a:t>doi</a:t>
            </a:r>
            <a:r>
              <a:rPr lang="en-US" sz="1100" dirty="0"/>
              <a:t>: https://</a:t>
            </a:r>
            <a:r>
              <a:rPr lang="en-US" sz="1100" dirty="0" err="1"/>
              <a:t>doi.org</a:t>
            </a:r>
            <a:r>
              <a:rPr lang="en-US" sz="1100" dirty="0"/>
              <a:t>/10.1007/s10551-018-3823-4</a:t>
            </a:r>
          </a:p>
          <a:p>
            <a:endParaRPr lang="en-US" sz="1100" dirty="0"/>
          </a:p>
          <a:p>
            <a:r>
              <a:rPr lang="en-US" sz="1100" dirty="0" err="1"/>
              <a:t>Llopis</a:t>
            </a:r>
            <a:r>
              <a:rPr lang="en-US" sz="1100" dirty="0"/>
              <a:t>, G. (2013, April 22). 5 ways leaders can reclaim their identity. </a:t>
            </a:r>
            <a:r>
              <a:rPr lang="en-US" sz="1100" i="1" dirty="0"/>
              <a:t>Forbes.</a:t>
            </a:r>
            <a:r>
              <a:rPr lang="en-US" sz="1100" dirty="0"/>
              <a:t> Retrieved from https://</a:t>
            </a:r>
            <a:r>
              <a:rPr lang="en-US" sz="1100" dirty="0" err="1"/>
              <a:t>www.forbes.com</a:t>
            </a:r>
            <a:r>
              <a:rPr lang="en-US" sz="1100" dirty="0"/>
              <a:t>/sites/</a:t>
            </a:r>
            <a:r>
              <a:rPr lang="en-US" sz="1100" dirty="0" err="1"/>
              <a:t>glennllopis</a:t>
            </a:r>
            <a:r>
              <a:rPr lang="en-US" sz="1100" dirty="0"/>
              <a:t>/2013/04/22/5-ways-leaders-can-reclaim-their-identity</a:t>
            </a:r>
          </a:p>
          <a:p>
            <a:endParaRPr lang="en-US" sz="1100" dirty="0"/>
          </a:p>
          <a:p>
            <a:r>
              <a:rPr lang="en-US" sz="1100" dirty="0" err="1"/>
              <a:t>Llopis</a:t>
            </a:r>
            <a:r>
              <a:rPr lang="en-US" sz="1100" dirty="0"/>
              <a:t>, G. (2012, January 10). 7 reasons leaders can’t transfer their success to other organizations. </a:t>
            </a:r>
            <a:r>
              <a:rPr lang="en-US" sz="1100" i="1" dirty="0"/>
              <a:t>Forbes.</a:t>
            </a:r>
            <a:r>
              <a:rPr lang="en-US" sz="1100" dirty="0"/>
              <a:t> Retrieved from https://</a:t>
            </a:r>
            <a:r>
              <a:rPr lang="en-US" sz="1100" dirty="0" err="1"/>
              <a:t>www.forbes.com</a:t>
            </a:r>
            <a:r>
              <a:rPr lang="en-US" sz="1100" dirty="0"/>
              <a:t>/sites/</a:t>
            </a:r>
            <a:r>
              <a:rPr lang="en-US" sz="1100" dirty="0" err="1"/>
              <a:t>glennllopis</a:t>
            </a:r>
            <a:r>
              <a:rPr lang="en-US" sz="1100" dirty="0"/>
              <a:t> /2012/01/10/7-reasons-leaders-cant-	transfer-their-success-to-other-organizations</a:t>
            </a:r>
          </a:p>
          <a:p>
            <a:endParaRPr lang="en-US" sz="1100" dirty="0"/>
          </a:p>
          <a:p>
            <a:r>
              <a:rPr lang="en-US" sz="1100" dirty="0"/>
              <a:t>Maccoby, M. (2000). Narcissistic leaders: The incredible pros, the inevitable cons. </a:t>
            </a:r>
            <a:r>
              <a:rPr lang="en-US" sz="1100" i="1" dirty="0"/>
              <a:t>Harvard</a:t>
            </a:r>
            <a:r>
              <a:rPr lang="en-US" sz="1100" dirty="0"/>
              <a:t> </a:t>
            </a:r>
            <a:r>
              <a:rPr lang="en-US" sz="1100" i="1" dirty="0"/>
              <a:t>Business Review, 78</a:t>
            </a:r>
            <a:r>
              <a:rPr lang="en-US" sz="1100" dirty="0"/>
              <a:t>(1), 68-77</a:t>
            </a:r>
          </a:p>
          <a:p>
            <a:endParaRPr lang="en-US" sz="1100" dirty="0"/>
          </a:p>
          <a:p>
            <a:r>
              <a:rPr lang="en-US" sz="1100" dirty="0"/>
              <a:t>McAfee, A. &amp; </a:t>
            </a:r>
            <a:r>
              <a:rPr lang="en-US" sz="1100" dirty="0" err="1"/>
              <a:t>Brynjoffsson</a:t>
            </a:r>
            <a:r>
              <a:rPr lang="en-US" sz="1100" dirty="0"/>
              <a:t>, E. (2012). Big data: The management revolution. </a:t>
            </a:r>
            <a:r>
              <a:rPr lang="en-US" sz="1100" i="1" dirty="0"/>
              <a:t>Harvard Business Review, 9</a:t>
            </a:r>
            <a:r>
              <a:rPr lang="en-US" sz="1100" dirty="0"/>
              <a:t>0(10), 60-68.</a:t>
            </a:r>
          </a:p>
          <a:p>
            <a:endParaRPr lang="en-US" sz="1100" dirty="0"/>
          </a:p>
          <a:p>
            <a:r>
              <a:rPr lang="en-US" sz="1100" dirty="0"/>
              <a:t>Northouse, P.G. (2013). </a:t>
            </a:r>
            <a:r>
              <a:rPr lang="en-US" sz="1100" i="1" dirty="0"/>
              <a:t>Leadership: Theory and practice.</a:t>
            </a:r>
            <a:r>
              <a:rPr lang="en-US" sz="1100" dirty="0"/>
              <a:t> Los Angeles, CA: SAGE Publications, Inc.</a:t>
            </a:r>
          </a:p>
          <a:p>
            <a:endParaRPr lang="en-US" sz="1100" dirty="0"/>
          </a:p>
          <a:p>
            <a:r>
              <a:rPr lang="en-US" sz="1100" dirty="0"/>
              <a:t>Pfeffer, J. &amp; Sutton, R.I. (2006). Profiting from evidence-based management. In J. Pfeffer &amp; R.I. Sutton (Eds.) </a:t>
            </a:r>
            <a:r>
              <a:rPr lang="en-US" sz="1100" i="1" dirty="0"/>
              <a:t>Hard facts, dangerous half-truths, and total nonsense.</a:t>
            </a:r>
            <a:r>
              <a:rPr lang="en-US" sz="1100" dirty="0"/>
              <a:t> Boston, MA: Harvard Business Review Press.</a:t>
            </a:r>
          </a:p>
          <a:p>
            <a:endParaRPr lang="en-US" sz="1100" dirty="0"/>
          </a:p>
          <a:p>
            <a:r>
              <a:rPr lang="en-US" sz="1100" dirty="0"/>
              <a:t>Sandhu, M.A., </a:t>
            </a:r>
            <a:r>
              <a:rPr lang="en-US" sz="1100" dirty="0" err="1"/>
              <a:t>Dastgeer</a:t>
            </a:r>
            <a:r>
              <a:rPr lang="en-US" sz="1100" dirty="0"/>
              <a:t>, G., &amp; ul-</a:t>
            </a:r>
            <a:r>
              <a:rPr lang="en-US" sz="1100" dirty="0" err="1"/>
              <a:t>Haq</a:t>
            </a:r>
            <a:r>
              <a:rPr lang="en-US" sz="1100" dirty="0"/>
              <a:t>, A. (2009). The impact of authentic leadership behavior on employee level outcomes: The role of psychological empowerment and structural distance. </a:t>
            </a:r>
            <a:r>
              <a:rPr lang="en-US" sz="1100" i="1" dirty="0"/>
              <a:t>Journal of 	</a:t>
            </a:r>
            <a:r>
              <a:rPr lang="en-US" sz="1100" i="1" dirty="0" err="1"/>
              <a:t>Organisational</a:t>
            </a:r>
            <a:r>
              <a:rPr lang="en-US" sz="1100" i="1" dirty="0"/>
              <a:t> Studies and Innovation, 6</a:t>
            </a:r>
            <a:r>
              <a:rPr lang="en-US" sz="1100" dirty="0"/>
              <a:t>(2), 16-29.</a:t>
            </a:r>
          </a:p>
          <a:p>
            <a:endParaRPr lang="en-US" sz="1100" dirty="0"/>
          </a:p>
          <a:p>
            <a:r>
              <a:rPr lang="en-US" sz="1100" dirty="0"/>
              <a:t>Shamir, B. &amp; </a:t>
            </a:r>
            <a:r>
              <a:rPr lang="en-US" sz="1100" dirty="0" err="1"/>
              <a:t>Eilam</a:t>
            </a:r>
            <a:r>
              <a:rPr lang="en-US" sz="1100" dirty="0"/>
              <a:t>, G. (2005). “What’s your story?” A life-stories approach to authentic leadership development. </a:t>
            </a:r>
            <a:r>
              <a:rPr lang="en-US" sz="1100" i="1" dirty="0"/>
              <a:t>The Leadership Quarterly, 16</a:t>
            </a:r>
            <a:r>
              <a:rPr lang="en-US" sz="1100" dirty="0"/>
              <a:t>(3), 395-417. </a:t>
            </a:r>
          </a:p>
          <a:p>
            <a:r>
              <a:rPr lang="en-US" sz="1100" dirty="0"/>
              <a:t>	</a:t>
            </a:r>
            <a:r>
              <a:rPr lang="en-US" sz="1100" dirty="0" err="1"/>
              <a:t>doi</a:t>
            </a:r>
            <a:r>
              <a:rPr lang="en-US" sz="1100" dirty="0"/>
              <a:t>: 10.1016/j.leaqua.2005.03.005</a:t>
            </a:r>
          </a:p>
          <a:p>
            <a:endParaRPr lang="en-US" sz="1100" dirty="0"/>
          </a:p>
          <a:p>
            <a:r>
              <a:rPr lang="en-US" sz="1100" dirty="0"/>
              <a:t>All images retrieved from http://</a:t>
            </a:r>
            <a:r>
              <a:rPr lang="en-US" sz="1100" dirty="0" err="1"/>
              <a:t>www.unsplash.com</a:t>
            </a:r>
            <a:endParaRPr lang="en-US" sz="1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7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CE401-796E-4493-905E-4DDA5AF62AB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1874</Words>
  <Application>Microsoft Macintosh PowerPoint</Application>
  <PresentationFormat>Widescreen</PresentationFormat>
  <Paragraphs>181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Fortuga artisans, inc.</vt:lpstr>
      <vt:lpstr>OVERVIEW of topics</vt:lpstr>
      <vt:lpstr>Evaluation of leadership STRATEGIES</vt:lpstr>
      <vt:lpstr>EVALUATION of leadership strategies</vt:lpstr>
      <vt:lpstr>EVALUATION OF LEADERSHIP STRATEGIES</vt:lpstr>
      <vt:lpstr>EVALUATION OF LEADERSHIP STRATEGIES</vt:lpstr>
      <vt:lpstr>EVALUATION OF LEADERSHIP STRATEGIES</vt:lpstr>
      <vt:lpstr>EVALUATION OF LEADERSHIP STRATEGIES</vt:lpstr>
      <vt:lpstr>Selection of Recommended Leadership Strategies</vt:lpstr>
      <vt:lpstr>SELECTION OF LEADERSHIP STRATEGIES</vt:lpstr>
      <vt:lpstr>PowerPoint Presentation</vt:lpstr>
      <vt:lpstr>PowerPoint Presentation</vt:lpstr>
      <vt:lpstr>ASSESSMENT PLAN</vt:lpstr>
      <vt:lpstr>PowerPoint Presentation</vt:lpstr>
      <vt:lpstr>ASSESMENT PLAN</vt:lpstr>
      <vt:lpstr>PowerPoint Presentation</vt:lpstr>
      <vt:lpstr>PowerPoint Presentation</vt:lpstr>
      <vt:lpstr>PowerPoint Presentation</vt:lpstr>
      <vt:lpstr>PowerPoint Presentation</vt:lpstr>
      <vt:lpstr>summary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Tamara Glass</dc:creator>
  <cp:lastModifiedBy/>
  <cp:revision>1</cp:revision>
  <dcterms:created xsi:type="dcterms:W3CDTF">2020-02-04T19:59:42Z</dcterms:created>
  <dcterms:modified xsi:type="dcterms:W3CDTF">2020-03-22T16:11:00Z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